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52" r:id="rId2"/>
    <p:sldMasterId id="2147483733" r:id="rId3"/>
    <p:sldMasterId id="2147483745" r:id="rId4"/>
  </p:sldMasterIdLst>
  <p:notesMasterIdLst>
    <p:notesMasterId r:id="rId42"/>
  </p:notesMasterIdLst>
  <p:handoutMasterIdLst>
    <p:handoutMasterId r:id="rId43"/>
  </p:handoutMasterIdLst>
  <p:sldIdLst>
    <p:sldId id="290" r:id="rId5"/>
    <p:sldId id="660" r:id="rId6"/>
    <p:sldId id="581" r:id="rId7"/>
    <p:sldId id="658" r:id="rId8"/>
    <p:sldId id="631" r:id="rId9"/>
    <p:sldId id="632" r:id="rId10"/>
    <p:sldId id="633" r:id="rId11"/>
    <p:sldId id="634" r:id="rId12"/>
    <p:sldId id="659" r:id="rId13"/>
    <p:sldId id="564" r:id="rId14"/>
    <p:sldId id="543" r:id="rId15"/>
    <p:sldId id="544" r:id="rId16"/>
    <p:sldId id="566" r:id="rId17"/>
    <p:sldId id="545" r:id="rId18"/>
    <p:sldId id="569" r:id="rId19"/>
    <p:sldId id="570" r:id="rId20"/>
    <p:sldId id="571" r:id="rId21"/>
    <p:sldId id="533" r:id="rId22"/>
    <p:sldId id="547" r:id="rId23"/>
    <p:sldId id="614" r:id="rId24"/>
    <p:sldId id="611" r:id="rId25"/>
    <p:sldId id="640" r:id="rId26"/>
    <p:sldId id="641" r:id="rId27"/>
    <p:sldId id="653" r:id="rId28"/>
    <p:sldId id="654" r:id="rId29"/>
    <p:sldId id="655" r:id="rId30"/>
    <p:sldId id="656" r:id="rId31"/>
    <p:sldId id="646" r:id="rId32"/>
    <p:sldId id="617" r:id="rId33"/>
    <p:sldId id="647" r:id="rId34"/>
    <p:sldId id="636" r:id="rId35"/>
    <p:sldId id="565" r:id="rId36"/>
    <p:sldId id="652" r:id="rId37"/>
    <p:sldId id="618" r:id="rId38"/>
    <p:sldId id="635" r:id="rId39"/>
    <p:sldId id="650" r:id="rId40"/>
    <p:sldId id="573" r:id="rId41"/>
  </p:sldIdLst>
  <p:sldSz cx="9144000" cy="6858000" type="screen4x3"/>
  <p:notesSz cx="6797675" cy="98742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clrMru>
    <a:srgbClr val="EBC2BB"/>
    <a:srgbClr val="A50021"/>
    <a:srgbClr val="003399"/>
    <a:srgbClr val="333399"/>
    <a:srgbClr val="996633"/>
    <a:srgbClr val="B2B2B2"/>
    <a:srgbClr val="EAEAEA"/>
    <a:srgbClr val="008000"/>
    <a:srgbClr val="009900"/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425" autoAdjust="0"/>
    <p:restoredTop sz="94776" autoAdjust="0"/>
  </p:normalViewPr>
  <p:slideViewPr>
    <p:cSldViewPr>
      <p:cViewPr>
        <p:scale>
          <a:sx n="90" d="100"/>
          <a:sy n="90" d="100"/>
        </p:scale>
        <p:origin x="-2244" y="-8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84" tIns="45892" rIns="91784" bIns="4589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1"/>
            <a:ext cx="2946400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84" tIns="45892" rIns="91784" bIns="4589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9985"/>
            <a:ext cx="2946400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84" tIns="45892" rIns="91784" bIns="4589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79985"/>
            <a:ext cx="2946400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84" tIns="45892" rIns="91784" bIns="4589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ECAE4E9-7ACD-4A8F-8830-0A90A36819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07683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561747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/>
          <a:lstStyle/>
          <a:p>
            <a:fld id="{476816D3-6E2A-4233-8506-CE9D36A207D3}" type="slidenum">
              <a:rPr lang="sl-SI" smtClean="0">
                <a:solidFill>
                  <a:prstClr val="black"/>
                </a:solidFill>
              </a:rPr>
              <a:pPr/>
              <a:t>8</a:t>
            </a:fld>
            <a:endParaRPr lang="sl-S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42" y="4690385"/>
            <a:ext cx="5438792" cy="444364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/>
              <a:t>According to the Commission, investments have fallen in the EU by 15% since 2007. It believes the next few years will only see a partial recovery and acts on the assumption of an "investment gap". </a:t>
            </a:r>
            <a:endParaRPr lang="sl-SI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The EIB plans to raise € 60.8 billion on the capital market by issuing bonds which it will use for investment and financing by the EFSI </a:t>
            </a:r>
            <a:r>
              <a:rPr lang="sl-SI" sz="12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This means that every euro of risk protection provided by EFSI could generate up to €15</a:t>
            </a:r>
            <a:r>
              <a:rPr lang="sl-SI" sz="12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sl-SI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By</a:t>
            </a:r>
            <a:r>
              <a:rPr lang="sl-SI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l-SI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using</a:t>
            </a:r>
            <a:r>
              <a:rPr lang="sl-SI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l-SI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financial</a:t>
            </a:r>
            <a:r>
              <a:rPr lang="sl-SI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l-SI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instruments</a:t>
            </a:r>
            <a:r>
              <a:rPr lang="sl-SI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l-SI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instead</a:t>
            </a:r>
            <a:r>
              <a:rPr lang="sl-SI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l-SI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lang="sl-SI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l-SI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grants</a:t>
            </a:r>
            <a:r>
              <a:rPr lang="sl-SI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sl-SI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these</a:t>
            </a:r>
            <a:r>
              <a:rPr lang="sl-SI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l-SI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funds</a:t>
            </a:r>
            <a:r>
              <a:rPr lang="sl-SI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l-SI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can</a:t>
            </a:r>
            <a:r>
              <a:rPr lang="sl-SI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l-SI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</a:t>
            </a:r>
            <a:r>
              <a:rPr lang="sl-SI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used </a:t>
            </a:r>
            <a:r>
              <a:rPr lang="sl-SI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many</a:t>
            </a:r>
            <a:r>
              <a:rPr lang="sl-SI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l-SI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times</a:t>
            </a:r>
            <a:r>
              <a:rPr lang="sl-SI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l-SI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and</a:t>
            </a:r>
            <a:r>
              <a:rPr lang="sl-SI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l-SI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recycled</a:t>
            </a:r>
            <a:r>
              <a:rPr lang="sl-SI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There are opportunities for investors and financiers willing to commit capital to projects that would not have been viable, but now will be because of the investment plan.</a:t>
            </a:r>
            <a:endParaRPr lang="sl-SI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None/>
            </a:pPr>
            <a:endParaRPr lang="sl-SI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530" y="9378463"/>
            <a:ext cx="2946058" cy="493482"/>
          </a:xfrm>
          <a:prstGeom prst="rect">
            <a:avLst/>
          </a:prstGeom>
        </p:spPr>
        <p:txBody>
          <a:bodyPr/>
          <a:lstStyle/>
          <a:p>
            <a:fld id="{18ED5F01-EBDF-47F1-AC98-9ACA814460DE}" type="slidenum">
              <a:rPr lang="sl-SI" smtClean="0"/>
              <a:pPr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65520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42" y="4690385"/>
            <a:ext cx="5438792" cy="44436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l-SI" sz="1200" kern="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Ni omejitev glede velikosti projektov. Lahko se kombinira z drugimi viri.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l-SI" sz="1200" kern="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Zaradi EU garancij bo EIB tako lahko financirala tudi bolj tvegane investicije, kot bi jih sicer.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l-SI" sz="1200" kern="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Uporaba tudi kapitala in </a:t>
            </a:r>
            <a:r>
              <a:rPr lang="sl-SI" sz="1200" kern="0" dirty="0" err="1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kvazi</a:t>
            </a:r>
            <a:r>
              <a:rPr lang="sl-SI" sz="1200" kern="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-kapitala.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l-SI" sz="1200" kern="0" dirty="0" err="1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sl-SI" sz="1200" kern="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l-SI" sz="1200" kern="0" dirty="0" err="1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purpose</a:t>
            </a:r>
            <a:r>
              <a:rPr lang="sl-SI" sz="1200" kern="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l-SI" sz="1200" kern="0" dirty="0" err="1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lang="sl-SI" sz="1200" kern="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l-SI" sz="1200" kern="0" dirty="0" err="1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sl-SI" sz="1200" kern="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EFSI is to </a:t>
            </a:r>
            <a:r>
              <a:rPr lang="sl-SI" sz="1200" kern="0" dirty="0" err="1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mobilise</a:t>
            </a:r>
            <a:r>
              <a:rPr lang="sl-SI" sz="1200" kern="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l-SI" sz="1200" kern="0" dirty="0" err="1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public</a:t>
            </a:r>
            <a:r>
              <a:rPr lang="sl-SI" sz="1200" kern="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l-SI" sz="1200" kern="0" dirty="0" err="1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and</a:t>
            </a:r>
            <a:r>
              <a:rPr lang="sl-SI" sz="1200" kern="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l-SI" sz="1200" kern="0" dirty="0" err="1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private</a:t>
            </a:r>
            <a:r>
              <a:rPr lang="sl-SI" sz="1200" kern="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l-SI" sz="1200" kern="0" dirty="0" err="1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funding</a:t>
            </a:r>
            <a:r>
              <a:rPr lang="sl-SI" sz="1200" kern="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sl-SI" sz="1200" kern="0" dirty="0" err="1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by</a:t>
            </a:r>
            <a:r>
              <a:rPr lang="sl-SI" sz="1200" kern="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l-SI" sz="1200" kern="0" dirty="0" err="1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way</a:t>
            </a:r>
            <a:r>
              <a:rPr lang="sl-SI" sz="1200" kern="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l-SI" sz="1200" kern="0" dirty="0" err="1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lang="sl-SI" sz="1200" kern="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l-SI" sz="1200" kern="0" dirty="0" err="1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subsidies</a:t>
            </a:r>
            <a:r>
              <a:rPr lang="sl-SI" sz="1200" kern="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l-SI" sz="1200" kern="0" dirty="0" err="1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and</a:t>
            </a:r>
            <a:r>
              <a:rPr lang="sl-SI" sz="1200" kern="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l-SI" sz="1200" kern="0" dirty="0" err="1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guarantees</a:t>
            </a:r>
            <a:r>
              <a:rPr lang="sl-SI" sz="1200" kern="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sl-SI" sz="1200" kern="0" dirty="0" err="1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amounting</a:t>
            </a:r>
            <a:r>
              <a:rPr lang="sl-SI" sz="1200" kern="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to a </a:t>
            </a:r>
            <a:r>
              <a:rPr lang="sl-SI" sz="1200" kern="0" dirty="0" err="1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total</a:t>
            </a:r>
            <a:r>
              <a:rPr lang="sl-SI" sz="1200" kern="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l-SI" sz="1200" kern="0" dirty="0" err="1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lang="sl-SI" sz="1200" kern="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€ 315 </a:t>
            </a:r>
            <a:r>
              <a:rPr lang="sl-SI" sz="1200" kern="0" dirty="0" err="1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billion</a:t>
            </a:r>
            <a:r>
              <a:rPr lang="sl-SI" sz="1200" kern="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sl-SI" sz="1200" kern="0" dirty="0" err="1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</a:t>
            </a:r>
            <a:r>
              <a:rPr lang="sl-SI" sz="1200" kern="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real </a:t>
            </a:r>
            <a:r>
              <a:rPr lang="sl-SI" sz="1200" kern="0" dirty="0" err="1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economy</a:t>
            </a:r>
            <a:r>
              <a:rPr lang="sl-SI" sz="1200" kern="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l-SI" sz="1200" kern="0" dirty="0" err="1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projects</a:t>
            </a:r>
            <a:r>
              <a:rPr lang="sl-SI" sz="1200" kern="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l-SI" sz="1200" kern="0" dirty="0" err="1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which</a:t>
            </a:r>
            <a:r>
              <a:rPr lang="sl-SI" sz="1200" kern="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l-SI" sz="1200" kern="0" dirty="0" err="1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would</a:t>
            </a:r>
            <a:r>
              <a:rPr lang="sl-SI" sz="1200" kern="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not </a:t>
            </a:r>
            <a:r>
              <a:rPr lang="sl-SI" sz="1200" kern="0" dirty="0" err="1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otherwise</a:t>
            </a:r>
            <a:r>
              <a:rPr lang="sl-SI" sz="1200" kern="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l-SI" sz="1200" kern="0" dirty="0" err="1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</a:t>
            </a:r>
            <a:r>
              <a:rPr lang="sl-SI" sz="1200" kern="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l-SI" sz="1200" kern="0" dirty="0" err="1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implemented</a:t>
            </a:r>
            <a:endParaRPr lang="sl-SI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530" y="9378463"/>
            <a:ext cx="2946058" cy="493482"/>
          </a:xfrm>
          <a:prstGeom prst="rect">
            <a:avLst/>
          </a:prstGeom>
        </p:spPr>
        <p:txBody>
          <a:bodyPr/>
          <a:lstStyle/>
          <a:p>
            <a:fld id="{18ED5F01-EBDF-47F1-AC98-9ACA814460DE}" type="slidenum">
              <a:rPr lang="sl-SI" smtClean="0"/>
              <a:pPr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747344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A386774-03FC-41FC-B1CA-ECD33093028D}" type="slidenum">
              <a:rPr lang="sl-SI" smtClean="0"/>
              <a:pPr>
                <a:defRPr/>
              </a:pPr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702933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42" y="4690385"/>
            <a:ext cx="5438792" cy="444364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/>
              <a:t>According to the Commission, investments have fallen in the EU by 15% since 2007. It believes the next few years will only see a partial recovery and acts on the assumption of an "investment gap". </a:t>
            </a:r>
            <a:endParaRPr lang="sl-SI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The EIB plans to raise € 60.8 billion on the capital market by issuing bonds which it will use for investment and financing by the EFSI </a:t>
            </a:r>
            <a:r>
              <a:rPr lang="sl-SI" sz="12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This means that every euro of risk protection provided by EFSI could generate up to €15</a:t>
            </a:r>
            <a:r>
              <a:rPr lang="sl-SI" sz="12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sl-SI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By</a:t>
            </a:r>
            <a:r>
              <a:rPr lang="sl-SI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l-SI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using</a:t>
            </a:r>
            <a:r>
              <a:rPr lang="sl-SI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l-SI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financial</a:t>
            </a:r>
            <a:r>
              <a:rPr lang="sl-SI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l-SI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instruments</a:t>
            </a:r>
            <a:r>
              <a:rPr lang="sl-SI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l-SI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instead</a:t>
            </a:r>
            <a:r>
              <a:rPr lang="sl-SI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l-SI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lang="sl-SI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l-SI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grants</a:t>
            </a:r>
            <a:r>
              <a:rPr lang="sl-SI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sl-SI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these</a:t>
            </a:r>
            <a:r>
              <a:rPr lang="sl-SI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l-SI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funds</a:t>
            </a:r>
            <a:r>
              <a:rPr lang="sl-SI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l-SI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can</a:t>
            </a:r>
            <a:r>
              <a:rPr lang="sl-SI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l-SI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</a:t>
            </a:r>
            <a:r>
              <a:rPr lang="sl-SI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used </a:t>
            </a:r>
            <a:r>
              <a:rPr lang="sl-SI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many</a:t>
            </a:r>
            <a:r>
              <a:rPr lang="sl-SI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l-SI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times</a:t>
            </a:r>
            <a:r>
              <a:rPr lang="sl-SI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l-SI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and</a:t>
            </a:r>
            <a:r>
              <a:rPr lang="sl-SI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l-SI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recycled</a:t>
            </a:r>
            <a:r>
              <a:rPr lang="sl-SI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There are opportunities for investors and financiers willing to commit capital to projects that would not have been viable, but now will be because of the investment plan.</a:t>
            </a:r>
            <a:endParaRPr lang="sl-SI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None/>
            </a:pPr>
            <a:endParaRPr lang="sl-SI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530" y="9378463"/>
            <a:ext cx="2946058" cy="493481"/>
          </a:xfrm>
          <a:prstGeom prst="rect">
            <a:avLst/>
          </a:prstGeom>
        </p:spPr>
        <p:txBody>
          <a:bodyPr/>
          <a:lstStyle/>
          <a:p>
            <a:fld id="{18ED5F01-EBDF-47F1-AC98-9ACA814460DE}" type="slidenum">
              <a:rPr lang="sl-SI" smtClean="0"/>
              <a:pPr/>
              <a:t>33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2865520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A386774-03FC-41FC-B1CA-ECD33093028D}" type="slidenum">
              <a:rPr lang="sl-SI" smtClean="0"/>
              <a:pPr>
                <a:defRPr/>
              </a:pPr>
              <a:t>36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06104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2. Strateška konferenca Slovenija 5.0</a:t>
            </a: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3C8BD-8CDC-4D3D-BC95-89F1B7EFD3F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2. Strateška konferenca Slovenija 5.0</a:t>
            </a: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0B415-E83E-4618-A1E8-C2D29570D03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18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18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2. Strateška konferenca Slovenija 5.0</a:t>
            </a: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4B796-9043-4BD2-A3A0-7A635FB532C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2363" cy="633412"/>
          </a:xfrm>
        </p:spPr>
        <p:txBody>
          <a:bodyPr/>
          <a:lstStyle>
            <a:lvl1pPr algn="l">
              <a:defRPr sz="2400" b="1">
                <a:latin typeface="Myriad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68313" y="1125538"/>
            <a:ext cx="8229600" cy="4967287"/>
          </a:xfr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pPr lvl="0"/>
            <a:endParaRPr lang="sl-SI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2. Strateška konferenca Slovenija 5.0</a:t>
            </a: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54BA2-5476-474F-8E77-811A6B1696A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2363" cy="633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125538"/>
            <a:ext cx="8229600" cy="2406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3684588"/>
            <a:ext cx="8229600" cy="2408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2. Strateška konferenca Slovenija 5.0</a:t>
            </a: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C5D50-B72C-429B-B0C4-D250E3AFB17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2363" cy="633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125538"/>
            <a:ext cx="403860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125538"/>
            <a:ext cx="403860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2. Strateška konferenca Slovenija 5.0</a:t>
            </a: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2E257-E2BA-4773-A9F8-7B44C251A91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2363" cy="633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3" y="1125538"/>
            <a:ext cx="8229600" cy="4967287"/>
          </a:xfrm>
        </p:spPr>
        <p:txBody>
          <a:bodyPr/>
          <a:lstStyle/>
          <a:p>
            <a:pPr lvl="0"/>
            <a:endParaRPr lang="sl-SI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2. Strateška konferenca Slovenija 5.0</a:t>
            </a: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AA756-ABED-40C2-9A81-39F1E1459EA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2764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Click to edit Master title style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sl-SI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2. Strateška konferenca Slovenija 5.0</a:t>
            </a:r>
            <a:endParaRPr lang="sl-SI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53B2E-1C3A-40CE-BF77-82D3DE38822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2. Strateška konferenca Slovenija 5.0</a:t>
            </a: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C4EB6-122F-474A-AA1D-990DDF52B6F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2. Strateška konferenca Slovenija 5.0</a:t>
            </a: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A0BD6-8607-49B5-B901-D27DA45BD24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2. Strateška konferenca Slovenija 5.0</a:t>
            </a: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pPr>
              <a:defRPr/>
            </a:pPr>
            <a:fld id="{0E01DB15-62AC-4A4E-B00D-C203D4529292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2. Strateška konferenca Slovenija 5.0</a:t>
            </a:r>
            <a:endParaRPr lang="sl-S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6813B-F7FC-4172-8CFA-8280F11A881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2. Strateška konferenca Slovenija 5.0</a:t>
            </a:r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97996-5B3E-46EE-AC89-665B6265B18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2. Strateška konferenca Slovenija 5.0</a:t>
            </a:r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808A8-5BB0-43FF-9B8E-CF9F2DE02BB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2. Strateška konferenca Slovenija 5.0</a:t>
            </a: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99BA5-583C-4666-BE66-AEFD648F780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2. Strateška konferenca Slovenija 5.0</a:t>
            </a: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F7C16-D3D2-4CB1-8120-EF66229F3F6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2. Strateška konferenca Slovenija 5.0</a:t>
            </a: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E4AA5-C8DD-4B49-82C4-F5C9870E244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538" y="115888"/>
            <a:ext cx="2111375" cy="58340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15888"/>
            <a:ext cx="6183313" cy="58340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2. Strateška konferenca Slovenija 5.0</a:t>
            </a: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24C5E-96E3-495C-A14C-9AC3CC6D10C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2764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sl-SI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sl-SI" noProof="0" smtClean="0"/>
          </a:p>
        </p:txBody>
      </p:sp>
    </p:spTree>
    <p:extLst>
      <p:ext uri="{BB962C8B-B14F-4D97-AF65-F5344CB8AC3E}">
        <p14:creationId xmlns:p14="http://schemas.microsoft.com/office/powerpoint/2010/main" xmlns="" val="2656606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19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2. Strateška konferenca Slovenija 5.0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42803-3775-4E0E-991E-4B62C8D042D9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9587219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2. Strateška konferenca Slovenija 5.0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24F53-3CC6-45B4-A9BA-4CE88201F751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420520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2. Strateška konferenca Slovenija 5.0</a:t>
            </a: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FB648-167E-4D6B-BD09-6C9ED624EC0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19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2. Strateška konferenca Slovenija 5.0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D199C-C6A0-41DD-ADE2-DE81845F28C5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3136867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2. Strateška konferenca Slovenija 5.0</a:t>
            </a:r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59C02-2F15-49BA-A033-C5BE3E3094B6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6259959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2. Strateška konferenca Slovenija 5.0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3D932-2FD4-4C94-8FB6-F77CD2F6F0A6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8497775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2. Strateška konferenca Slovenija 5.0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F6B54-807D-4AE3-957B-DAEFCB1309FC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0077399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2. Strateška konferenca Slovenija 5.0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D7499-F546-4C68-8BBC-200AEBFA68D3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9746877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2. Strateška konferenca Slovenija 5.0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AFB76-688F-4989-876F-2611A475197D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42744757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2. Strateška konferenca Slovenija 5.0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D11C5-D462-416D-BFD4-10074C0ABD75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6380371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538" y="115888"/>
            <a:ext cx="2111375" cy="58340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15888"/>
            <a:ext cx="6183313" cy="58340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2. Strateška konferenca Slovenija 5.0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997E4-F4D3-4842-8CDD-7BE5F7D7D888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1194764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2764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sl-SI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sl-SI" noProof="0" smtClean="0"/>
          </a:p>
        </p:txBody>
      </p:sp>
    </p:spTree>
    <p:extLst>
      <p:ext uri="{BB962C8B-B14F-4D97-AF65-F5344CB8AC3E}">
        <p14:creationId xmlns:p14="http://schemas.microsoft.com/office/powerpoint/2010/main" xmlns="" val="38810068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2. Strateška konferenca Slovenija 5.0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42803-3775-4E0E-991E-4B62C8D042D9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900079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03860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125538"/>
            <a:ext cx="403860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2. Strateška konferenca Slovenija 5.0</a:t>
            </a: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3A4B3-411B-4CDC-A092-774C80332FE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2. Strateška konferenca Slovenija 5.0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24F53-3CC6-45B4-A9BA-4CE88201F751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0739679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2. Strateška konferenca Slovenija 5.0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D199C-C6A0-41DD-ADE2-DE81845F28C5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6678158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2. Strateška konferenca Slovenija 5.0</a:t>
            </a:r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59C02-2F15-49BA-A033-C5BE3E3094B6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41410318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2. Strateška konferenca Slovenija 5.0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3D932-2FD4-4C94-8FB6-F77CD2F6F0A6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9806366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2. Strateška konferenca Slovenija 5.0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F6B54-807D-4AE3-957B-DAEFCB1309FC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2505259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2. Strateška konferenca Slovenija 5.0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D7499-F546-4C68-8BBC-200AEBFA68D3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8388960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2. Strateška konferenca Slovenija 5.0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AFB76-688F-4989-876F-2611A475197D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41096881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2. Strateška konferenca Slovenija 5.0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D11C5-D462-416D-BFD4-10074C0ABD75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41516867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538" y="115888"/>
            <a:ext cx="2111375" cy="58340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15888"/>
            <a:ext cx="6183313" cy="58340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2. Strateška konferenca Slovenija 5.0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997E4-F4D3-4842-8CDD-7BE5F7D7D888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270732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2. Strateška konferenca Slovenija 5.0</a:t>
            </a:r>
            <a:endParaRPr lang="sl-S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71BBB-CDBF-4408-BED0-1D46C4DC7AD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2. Strateška konferenca Slovenija 5.0</a:t>
            </a:r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9CD4A-9762-42A0-AFB0-06AEFB5F0EC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2. Strateška konferenca Slovenija 5.0</a:t>
            </a:r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AD6CB-C857-420E-B6B9-A362380171F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2. Strateška konferenca Slovenija 5.0</a:t>
            </a: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1530E-9946-4BB4-84A4-E732253906F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2. Strateška konferenca Slovenija 5.0</a:t>
            </a: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3AD4C-CAD2-41A6-B75F-83AFB15F034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202363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22960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457C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457C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r>
              <a:rPr lang="da-DK" smtClean="0"/>
              <a:t>2. Strateška konferenca Slovenija 5.0</a:t>
            </a:r>
            <a:endParaRPr lang="sl-SI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457C"/>
                </a:solidFill>
              </a:defRPr>
            </a:lvl1pPr>
          </a:lstStyle>
          <a:p>
            <a:pPr>
              <a:defRPr/>
            </a:pPr>
            <a:fld id="{5C5BFF8A-B8E3-4531-8373-3CD318FC1E3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B21D1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B21D1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B21D1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B21D1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B21D16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B21D16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B21D16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B21D16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B21D1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457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457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457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57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57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57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57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57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57C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5888"/>
            <a:ext cx="63373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296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457C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457C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a-DK" smtClean="0"/>
              <a:t>2. Strateška konferenca Slovenija 5.0</a:t>
            </a:r>
            <a:endParaRPr lang="sl-SI"/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457C"/>
                </a:solidFill>
                <a:latin typeface="+mn-lt"/>
              </a:defRPr>
            </a:lvl1pPr>
          </a:lstStyle>
          <a:p>
            <a:pPr>
              <a:defRPr/>
            </a:pPr>
            <a:fld id="{4F45E988-A572-4A06-8F50-A1A80047611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B51E1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B51E17"/>
          </a:solidFill>
          <a:latin typeface="Myriad Pro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B51E17"/>
          </a:solidFill>
          <a:latin typeface="Myriad Pro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B51E17"/>
          </a:solidFill>
          <a:latin typeface="Myriad Pro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B51E17"/>
          </a:solidFill>
          <a:latin typeface="Myriad Pro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B51E17"/>
          </a:solidFill>
          <a:latin typeface="Myriad Pro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B51E17"/>
          </a:solidFill>
          <a:latin typeface="Myriad Pro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B51E17"/>
          </a:solidFill>
          <a:latin typeface="Myriad Pro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B51E17"/>
          </a:solidFill>
          <a:latin typeface="Myriad Pro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457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457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457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57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57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457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457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457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457C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5888"/>
            <a:ext cx="63373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29600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457C"/>
                </a:solidFill>
              </a:defRPr>
            </a:lvl1pPr>
          </a:lstStyle>
          <a:p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457C"/>
                </a:solidFill>
              </a:defRPr>
            </a:lvl1pPr>
          </a:lstStyle>
          <a:p>
            <a:r>
              <a:rPr lang="da-DK" smtClean="0"/>
              <a:t>2. Strateška konferenca Slovenija 5.0</a:t>
            </a:r>
            <a:endParaRPr 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457C"/>
                </a:solidFill>
              </a:defRPr>
            </a:lvl1pPr>
          </a:lstStyle>
          <a:p>
            <a:fld id="{05F2D941-31F6-4CE4-9E32-E97F8AE7DAB1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17944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51E1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51E17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51E17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51E17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51E17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51E17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51E17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51E17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51E17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3200">
          <a:solidFill>
            <a:srgbClr val="00457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rgbClr val="00457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rgbClr val="00457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0457C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0457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0457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0457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0457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0457C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5888"/>
            <a:ext cx="63373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sl-SI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29600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457C"/>
                </a:solidFill>
              </a:defRPr>
            </a:lvl1pPr>
          </a:lstStyle>
          <a:p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457C"/>
                </a:solidFill>
              </a:defRPr>
            </a:lvl1pPr>
          </a:lstStyle>
          <a:p>
            <a:r>
              <a:rPr lang="da-DK" smtClean="0"/>
              <a:t>2. Strateška konferenca Slovenija 5.0</a:t>
            </a:r>
            <a:endParaRPr 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457C"/>
                </a:solidFill>
              </a:defRPr>
            </a:lvl1pPr>
          </a:lstStyle>
          <a:p>
            <a:fld id="{05F2D941-31F6-4CE4-9E32-E97F8AE7DAB1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98973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B51E17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51E17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51E17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51E17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51E17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51E17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51E17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51E17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51E17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3200">
          <a:solidFill>
            <a:srgbClr val="00457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rgbClr val="00457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rgbClr val="00457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0457C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0457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0457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0457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0457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0457C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vloge.sid.si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59023" y="2636912"/>
            <a:ext cx="8784977" cy="230425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20000"/>
              </a:lnSpc>
            </a:pPr>
            <a:r>
              <a:rPr lang="sl-SI" sz="3200" b="1" dirty="0" smtClean="0">
                <a:solidFill>
                  <a:srgbClr val="A5002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sl-SI" sz="3200" b="1" dirty="0" smtClean="0">
                <a:solidFill>
                  <a:srgbClr val="A5002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sl-SI" sz="3200" b="1" dirty="0" smtClean="0">
                <a:solidFill>
                  <a:srgbClr val="A5002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sl-SI" sz="3200" b="1" dirty="0" smtClean="0">
                <a:solidFill>
                  <a:srgbClr val="A5002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sl-SI" sz="3200" b="1" dirty="0" smtClean="0">
                <a:solidFill>
                  <a:srgbClr val="A5002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Krožno gospodarstvo in program EU za strateške naložbe – </a:t>
            </a:r>
            <a:br>
              <a:rPr lang="sl-SI" sz="3200" b="1" dirty="0" smtClean="0">
                <a:solidFill>
                  <a:srgbClr val="A5002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sl-SI" sz="3200" b="1" dirty="0" smtClean="0">
                <a:solidFill>
                  <a:srgbClr val="A5002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namen, inštrumenti, deležniki!</a:t>
            </a:r>
            <a:br>
              <a:rPr lang="sl-SI" sz="3200" b="1" dirty="0" smtClean="0">
                <a:solidFill>
                  <a:srgbClr val="A5002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sl-SI" sz="2400" b="1" dirty="0" smtClean="0">
                <a:solidFill>
                  <a:srgbClr val="A5002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sl-SI" sz="2400" b="1" dirty="0" smtClean="0">
                <a:solidFill>
                  <a:srgbClr val="A5002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sl-SI" sz="2400" b="1" dirty="0" smtClean="0">
                <a:solidFill>
                  <a:srgbClr val="A5002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sl-SI" sz="2400" b="1" dirty="0" smtClean="0">
                <a:solidFill>
                  <a:srgbClr val="A5002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sl-SI" sz="3200" b="1" dirty="0">
              <a:solidFill>
                <a:srgbClr val="A5002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4653136"/>
            <a:ext cx="796719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sl-SI" sz="2400" b="1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Strateška konferenca Slovenija 5.0</a:t>
            </a:r>
            <a:endParaRPr lang="sl-SI" sz="2400" b="1" dirty="0" smtClean="0">
              <a:solidFill>
                <a:srgbClr val="00457C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3808" y="5661248"/>
            <a:ext cx="6040760" cy="864096"/>
          </a:xfrm>
        </p:spPr>
        <p:txBody>
          <a:bodyPr/>
          <a:lstStyle/>
          <a:p>
            <a:pPr algn="r">
              <a:buNone/>
            </a:pPr>
            <a:r>
              <a:rPr lang="sl-SI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Mag. Sibil Svilan, predsednik uprave</a:t>
            </a:r>
          </a:p>
          <a:p>
            <a:endParaRPr lang="sl-SI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sl-SI" sz="2000" dirty="0" smtClean="0"/>
          </a:p>
          <a:p>
            <a:endParaRPr lang="sl-SI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2932" y="115888"/>
            <a:ext cx="6337300" cy="792162"/>
          </a:xfr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sl-SI" sz="28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Naložbeni </a:t>
            </a:r>
            <a:r>
              <a:rPr lang="sl-SI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plan za Evropo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413"/>
            <a:ext cx="8892480" cy="468153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sl-SI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Eden od načinov za povečanje investicij in s tem gospodarsko rast v Evropi je Naložbeni plan za </a:t>
            </a:r>
            <a:r>
              <a:rPr lang="sl-SI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Evropo (‘</a:t>
            </a:r>
            <a:r>
              <a:rPr lang="sl-SI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Junckerjev</a:t>
            </a:r>
            <a:r>
              <a:rPr lang="sl-SI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načrt’).</a:t>
            </a:r>
            <a:endParaRPr lang="sl-SI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sz="105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l-SI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Naložbeni načrt za Evropo želi ustvariti za 315 milijard EUR javnih in privatnih investicij v obdobju 2015-2017.</a:t>
            </a:r>
          </a:p>
          <a:p>
            <a:pPr>
              <a:buFont typeface="Arial" pitchFamily="34" charset="0"/>
              <a:buChar char="•"/>
            </a:pPr>
            <a:endParaRPr lang="sl-SI" sz="105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sl-SI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Načrt je sestavljen iz 3 sklopov:</a:t>
            </a:r>
          </a:p>
          <a:p>
            <a:pPr lvl="1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sl-SI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Mobiliziranje</a:t>
            </a:r>
            <a:r>
              <a:rPr lang="sl-SI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naložbenega financiranja brez ustvarjanja javnega dolga</a:t>
            </a:r>
          </a:p>
          <a:p>
            <a:pPr lvl="1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sl-SI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Podpora projektov in investicij v ključnih področjih kot je infrastruktura, izobraževanje, raziskave in razvoj,…</a:t>
            </a:r>
          </a:p>
          <a:p>
            <a:pPr lvl="1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sl-SI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Odstranitev sektorsko specifičnih in drugih finančnih ovir za investiranje</a:t>
            </a:r>
          </a:p>
          <a:p>
            <a:pPr lvl="1"/>
            <a:endParaRPr lang="sl-SI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53B2E-1C3A-40CE-BF77-82D3DE388222}" type="slidenum">
              <a:rPr lang="sl-SI" smtClean="0"/>
              <a:pPr>
                <a:defRPr/>
              </a:pPr>
              <a:t>10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2. Strateška konferenca Slovenija 5.0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3396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6192588" cy="720080"/>
          </a:xfr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sl-SI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Naložbeni plan za Evropo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Instrumenti:</a:t>
            </a:r>
          </a:p>
          <a:p>
            <a:pPr>
              <a:buNone/>
            </a:pPr>
            <a:endParaRPr lang="sl-SI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sl-SI" sz="5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sl-SI" sz="2800" b="1" dirty="0" smtClean="0">
                <a:solidFill>
                  <a:srgbClr val="A5002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EFSI</a:t>
            </a:r>
            <a:r>
              <a:rPr lang="sl-SI" sz="2800" dirty="0" smtClean="0">
                <a:solidFill>
                  <a:srgbClr val="A5002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spcAft>
                <a:spcPts val="1800"/>
              </a:spcAft>
              <a:buNone/>
            </a:pPr>
            <a:r>
              <a:rPr lang="sl-SI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Evropski sklad za strateške naložbe </a:t>
            </a:r>
          </a:p>
          <a:p>
            <a:pPr marL="0" indent="0">
              <a:buNone/>
            </a:pPr>
            <a:r>
              <a:rPr lang="sl-SI" sz="2800" b="1" dirty="0" smtClean="0">
                <a:solidFill>
                  <a:srgbClr val="A5002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EIAH</a:t>
            </a:r>
            <a:r>
              <a:rPr lang="sl-SI" sz="2800" dirty="0" smtClean="0">
                <a:solidFill>
                  <a:srgbClr val="A5002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spcAft>
                <a:spcPts val="1800"/>
              </a:spcAft>
              <a:buNone/>
            </a:pPr>
            <a:r>
              <a:rPr lang="sl-SI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Evropsko svetovalno vozlišče za naložbe</a:t>
            </a:r>
          </a:p>
          <a:p>
            <a:pPr marL="0" indent="0">
              <a:buNone/>
            </a:pPr>
            <a:r>
              <a:rPr lang="sl-SI" sz="2800" b="1" dirty="0" smtClean="0">
                <a:solidFill>
                  <a:srgbClr val="A5002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EIPP</a:t>
            </a:r>
            <a:r>
              <a:rPr lang="sl-SI" sz="2800" dirty="0" smtClean="0">
                <a:solidFill>
                  <a:srgbClr val="A5002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buNone/>
            </a:pPr>
            <a:r>
              <a:rPr lang="sl-SI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Evropski portal naložbenih projektov</a:t>
            </a:r>
            <a:endParaRPr lang="sl-SI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53B2E-1C3A-40CE-BF77-82D3DE388222}" type="slidenum">
              <a:rPr lang="sl-SI" smtClean="0"/>
              <a:pPr>
                <a:defRPr/>
              </a:pPr>
              <a:t>11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2. Strateška konferenca Slovenija 5.0</a:t>
            </a:r>
            <a:endParaRPr lang="sl-SI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6264597" cy="720080"/>
          </a:xfr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sl-SI" sz="28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1. EFSI</a:t>
            </a:r>
            <a:endParaRPr lang="sl-SI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7561592" cy="500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53B2E-1C3A-40CE-BF77-82D3DE388222}" type="slidenum">
              <a:rPr lang="sl-SI" smtClean="0"/>
              <a:pPr>
                <a:defRPr/>
              </a:pPr>
              <a:t>12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2. Strateška konferenca Slovenija 5.0</a:t>
            </a:r>
            <a:endParaRPr lang="sl-SI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2932" y="115888"/>
            <a:ext cx="6337300" cy="792162"/>
          </a:xfr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sl-SI" sz="28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EFSI</a:t>
            </a:r>
            <a:endParaRPr lang="sl-SI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61982" y="1031470"/>
            <a:ext cx="8530497" cy="513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l-SI" sz="2400" kern="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Garancijski sklad. 16 </a:t>
            </a:r>
            <a:r>
              <a:rPr lang="sl-SI" sz="2400" kern="0" dirty="0" err="1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mlrd</a:t>
            </a:r>
            <a:r>
              <a:rPr lang="sl-SI" sz="2400" kern="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l-SI" sz="2400" kern="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€ iz EU proračuna in 5 </a:t>
            </a:r>
            <a:r>
              <a:rPr lang="sl-SI" sz="2400" kern="0" dirty="0" err="1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mlrd</a:t>
            </a:r>
            <a:r>
              <a:rPr lang="sl-SI" sz="2400" kern="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l-SI" sz="2400" kern="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€ s strani EIB. 20% investiranja zagotovi EFSI (63 </a:t>
            </a:r>
            <a:r>
              <a:rPr lang="sl-SI" sz="2400" kern="0" dirty="0" err="1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mlrd</a:t>
            </a:r>
            <a:r>
              <a:rPr lang="sl-SI" sz="2400" kern="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l-SI" sz="2400" kern="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€).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sl-SI" sz="1050" kern="0" dirty="0" smtClean="0">
              <a:solidFill>
                <a:srgbClr val="00457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l-SI" sz="2400" kern="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 15-</a:t>
            </a:r>
            <a:r>
              <a:rPr lang="sl-SI" sz="2400" kern="0" dirty="0" err="1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kratnem</a:t>
            </a:r>
            <a:r>
              <a:rPr lang="sl-SI" sz="2400" kern="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vzvodu naj bi ustvaril 315 </a:t>
            </a:r>
            <a:r>
              <a:rPr lang="sl-SI" sz="2400" kern="0" dirty="0" err="1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mlrd</a:t>
            </a:r>
            <a:r>
              <a:rPr lang="sl-SI" sz="2400" kern="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l-SI" sz="2400" kern="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€ investicij.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sl-SI" sz="1050" kern="0" dirty="0" smtClean="0">
              <a:solidFill>
                <a:srgbClr val="00457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l-SI" sz="2400" kern="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Naložbeni načrt za Evropo ima 3 splošne cilje:</a:t>
            </a:r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l-SI" sz="2000" kern="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Omogočiti razpoložljivost financiranja</a:t>
            </a:r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l-SI" sz="2000" kern="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Podpora potencialnih produktov</a:t>
            </a:r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l-SI" sz="2000" kern="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Ustvariti okolje prijazno investicijam.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sl-SI" sz="1050" kern="0" dirty="0" smtClean="0">
              <a:solidFill>
                <a:srgbClr val="00457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l-SI" sz="2400" kern="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EFSI je način kako EK implementira prvi cilj.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sl-SI" sz="1050" kern="0" dirty="0" smtClean="0">
              <a:solidFill>
                <a:srgbClr val="00457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l-SI" sz="2400" kern="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Upravlja ga EIB. Za MSP skrbi EIF. Predvideva se 75 </a:t>
            </a:r>
            <a:r>
              <a:rPr lang="sl-SI" sz="2400" kern="0" dirty="0" err="1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mlrd</a:t>
            </a:r>
            <a:r>
              <a:rPr lang="sl-SI" sz="2400" kern="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€ investicije v MSP.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53B2E-1C3A-40CE-BF77-82D3DE388222}" type="slidenum">
              <a:rPr lang="sl-SI" smtClean="0"/>
              <a:pPr>
                <a:defRPr/>
              </a:pPr>
              <a:t>13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2. Strateška konferenca Slovenija 5.0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2353273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sl-SI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</a:t>
            </a:r>
            <a:r>
              <a:rPr lang="it-IT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aziskave</a:t>
            </a:r>
            <a:r>
              <a:rPr lang="it-IT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it-IT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razvoj</a:t>
            </a:r>
            <a:r>
              <a:rPr lang="it-IT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in </a:t>
            </a:r>
            <a:r>
              <a:rPr lang="it-IT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inovacije</a:t>
            </a:r>
            <a:r>
              <a:rPr lang="it-IT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sl-SI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sl-SI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Razvoj energetskega sektorja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sl-SI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Razvoj prometne infrastrukture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sl-SI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Finančna podpora </a:t>
            </a:r>
            <a:r>
              <a:rPr lang="sl-SI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MSPjem</a:t>
            </a:r>
            <a:endParaRPr lang="sl-SI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sl-SI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Razvoj in razširjanje informacijskih in komunikacijskih tehnologij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sl-SI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</a:t>
            </a:r>
            <a:r>
              <a:rPr lang="it-IT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kolje</a:t>
            </a:r>
            <a:r>
              <a:rPr lang="it-IT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in </a:t>
            </a:r>
            <a:r>
              <a:rPr lang="it-IT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učinkovitost</a:t>
            </a:r>
            <a:r>
              <a:rPr lang="it-IT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pri</a:t>
            </a:r>
            <a:r>
              <a:rPr lang="it-IT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rabi</a:t>
            </a:r>
            <a:r>
              <a:rPr lang="it-IT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virov</a:t>
            </a:r>
            <a:r>
              <a:rPr lang="it-IT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sl-SI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sl-SI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Č</a:t>
            </a:r>
            <a:r>
              <a:rPr lang="nn-NO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loveški</a:t>
            </a:r>
            <a:r>
              <a:rPr lang="nn-NO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kapital, kultura in zdravje </a:t>
            </a:r>
            <a:endParaRPr lang="sl-SI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23527" y="188640"/>
            <a:ext cx="626459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800" b="1">
                <a:solidFill>
                  <a:srgbClr val="B51E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ctr" eaLnBrk="0" hangingPunct="0">
              <a:defRPr sz="4400">
                <a:solidFill>
                  <a:srgbClr val="B51E17"/>
                </a:solidFill>
                <a:latin typeface="Myriad Pro" pitchFamily="34" charset="0"/>
              </a:defRPr>
            </a:lvl2pPr>
            <a:lvl3pPr algn="ctr" eaLnBrk="0" hangingPunct="0">
              <a:defRPr sz="4400">
                <a:solidFill>
                  <a:srgbClr val="B51E17"/>
                </a:solidFill>
                <a:latin typeface="Myriad Pro" pitchFamily="34" charset="0"/>
              </a:defRPr>
            </a:lvl3pPr>
            <a:lvl4pPr algn="ctr" eaLnBrk="0" hangingPunct="0">
              <a:defRPr sz="4400">
                <a:solidFill>
                  <a:srgbClr val="B51E17"/>
                </a:solidFill>
                <a:latin typeface="Myriad Pro" pitchFamily="34" charset="0"/>
              </a:defRPr>
            </a:lvl4pPr>
            <a:lvl5pPr algn="ctr" eaLnBrk="0" hangingPunct="0">
              <a:defRPr sz="4400">
                <a:solidFill>
                  <a:srgbClr val="B51E17"/>
                </a:solidFill>
                <a:latin typeface="Myriad Pro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Myriad Pro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Myriad Pro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Myriad Pro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Myriad Pro" pitchFamily="34" charset="0"/>
              </a:defRPr>
            </a:lvl9pPr>
          </a:lstStyle>
          <a:p>
            <a:r>
              <a:rPr lang="sl-SI" dirty="0"/>
              <a:t>EFSI cilji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53B2E-1C3A-40CE-BF77-82D3DE388222}" type="slidenum">
              <a:rPr lang="sl-SI" smtClean="0"/>
              <a:pPr>
                <a:defRPr/>
              </a:pPr>
              <a:t>14</a:t>
            </a:fld>
            <a:endParaRPr lang="sl-S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2. Strateška konferenca Slovenija 5.0</a:t>
            </a:r>
            <a:endParaRPr lang="sl-SI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Date Placeholder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1400">
              <a:solidFill>
                <a:prstClr val="black"/>
              </a:solidFill>
            </a:endParaRPr>
          </a:p>
        </p:txBody>
      </p:sp>
      <p:sp>
        <p:nvSpPr>
          <p:cNvPr id="89092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GB" sz="140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14289"/>
            <a:ext cx="6408960" cy="69376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sr-Latn-C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Razvojne banke v EFSI</a:t>
            </a:r>
          </a:p>
        </p:txBody>
      </p:sp>
      <p:sp>
        <p:nvSpPr>
          <p:cNvPr id="890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089680"/>
            <a:ext cx="8207375" cy="5111973"/>
          </a:xfrm>
        </p:spPr>
        <p:txBody>
          <a:bodyPr/>
          <a:lstStyle/>
          <a:p>
            <a:pPr marL="877888" lvl="1" indent="-342900">
              <a:lnSpc>
                <a:spcPct val="80000"/>
              </a:lnSpc>
              <a:spcBef>
                <a:spcPct val="40000"/>
              </a:spcBef>
              <a:buFontTx/>
              <a:buChar char="–"/>
            </a:pPr>
            <a:endParaRPr lang="sr-Latn-CS" sz="2000" dirty="0">
              <a:latin typeface="Myriad Pro" pitchFamily="34" charset="0"/>
            </a:endParaRPr>
          </a:p>
          <a:p>
            <a:pPr marL="355600" indent="-355600">
              <a:lnSpc>
                <a:spcPct val="80000"/>
              </a:lnSpc>
              <a:buFontTx/>
              <a:buChar char="•"/>
            </a:pPr>
            <a:endParaRPr lang="sr-Latn-CS" sz="2400" dirty="0"/>
          </a:p>
        </p:txBody>
      </p:sp>
      <p:sp>
        <p:nvSpPr>
          <p:cNvPr id="2" name="Rectangle 1"/>
          <p:cNvSpPr/>
          <p:nvPr/>
        </p:nvSpPr>
        <p:spPr>
          <a:xfrm>
            <a:off x="395536" y="1001849"/>
            <a:ext cx="8429776" cy="5481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sl-SI" sz="24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Komunikacija EK Evropskemu Parlamentu in ES o vlogi razvojnih bank pri </a:t>
            </a:r>
            <a:r>
              <a:rPr lang="sl-SI" sz="2400" b="1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podpori Naložbenega plana za </a:t>
            </a:r>
            <a:r>
              <a:rPr lang="sl-SI" sz="24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Evropo:</a:t>
            </a: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</a:pPr>
            <a:r>
              <a:rPr lang="sl-SI" sz="2400" kern="0" dirty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Potrebna aktivna vključitev nacionalnih razvojnih bank v </a:t>
            </a:r>
            <a:r>
              <a:rPr lang="sl-SI" sz="2400" kern="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implementacijo </a:t>
            </a:r>
            <a:r>
              <a:rPr lang="sl-SI" sz="2400" kern="0" dirty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Naložbenega plana za Evropo zaradi: </a:t>
            </a:r>
          </a:p>
          <a:p>
            <a:pPr marL="342900" lvl="1" indent="-342900" eaLnBrk="0" hangingPunct="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har char="•"/>
            </a:pPr>
            <a:r>
              <a:rPr lang="sl-SI" sz="2400" dirty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sl-SI" sz="240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zkušenj</a:t>
            </a:r>
            <a:r>
              <a:rPr lang="sl-SI" sz="2400" dirty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</a:p>
          <a:p>
            <a:pPr marL="342900" lvl="1" indent="-342900" eaLnBrk="0" hangingPunct="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har char="•"/>
            </a:pPr>
            <a:r>
              <a:rPr lang="sl-SI" sz="240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Poznavanja </a:t>
            </a:r>
            <a:r>
              <a:rPr lang="sl-SI" sz="2400" dirty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lokalnega investicijskega okolja/nacionalnih  </a:t>
            </a:r>
            <a:r>
              <a:rPr lang="sl-SI" sz="240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strategij </a:t>
            </a:r>
            <a:r>
              <a:rPr lang="sl-SI" sz="2400" dirty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 politik </a:t>
            </a:r>
          </a:p>
          <a:p>
            <a:pPr marL="342900" lvl="1" indent="-342900" eaLnBrk="0" hangingPunct="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har char="•"/>
            </a:pPr>
            <a:r>
              <a:rPr lang="sl-SI" sz="240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Njihove </a:t>
            </a:r>
            <a:r>
              <a:rPr lang="sl-SI" sz="2400" dirty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ključne vloge pri kataliziranju dolgoročnega </a:t>
            </a:r>
            <a:r>
              <a:rPr lang="sl-SI" sz="240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financiranja</a:t>
            </a:r>
            <a:endParaRPr lang="sl-SI" sz="2400" dirty="0">
              <a:solidFill>
                <a:srgbClr val="00457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65112" algn="just"/>
            <a:endParaRPr lang="sl-SI" u="sng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6B54-807D-4AE3-957B-DAEFCB1309FC}" type="slidenum">
              <a:rPr lang="sl-SI" smtClean="0"/>
              <a:pPr/>
              <a:t>15</a:t>
            </a:fld>
            <a:endParaRPr lang="sl-SI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2. Strateška konferenca Slovenija 5.0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7456337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23528" y="260649"/>
            <a:ext cx="6696744" cy="50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eaLnBrk="1" hangingPunct="1">
              <a:defRPr sz="2800" b="1">
                <a:solidFill>
                  <a:srgbClr val="B51E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ctr" eaLnBrk="1" hangingPunct="1">
              <a:defRPr sz="4400">
                <a:solidFill>
                  <a:srgbClr val="B51E17"/>
                </a:solidFill>
              </a:defRPr>
            </a:lvl2pPr>
            <a:lvl3pPr algn="ctr" eaLnBrk="1" hangingPunct="1">
              <a:defRPr sz="4400">
                <a:solidFill>
                  <a:srgbClr val="B51E17"/>
                </a:solidFill>
              </a:defRPr>
            </a:lvl3pPr>
            <a:lvl4pPr algn="ctr" eaLnBrk="1" hangingPunct="1">
              <a:defRPr sz="4400">
                <a:solidFill>
                  <a:srgbClr val="B51E17"/>
                </a:solidFill>
              </a:defRPr>
            </a:lvl4pPr>
            <a:lvl5pPr algn="ctr" eaLnBrk="1" hangingPunct="1">
              <a:defRPr sz="4400">
                <a:solidFill>
                  <a:srgbClr val="B51E17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</a:defRPr>
            </a:lvl9pPr>
          </a:lstStyle>
          <a:p>
            <a:r>
              <a:rPr lang="sl-SI" dirty="0" smtClean="0"/>
              <a:t>2. EIAH </a:t>
            </a:r>
            <a:r>
              <a:rPr lang="sl-SI" dirty="0"/>
              <a:t>– </a:t>
            </a:r>
            <a:r>
              <a:rPr lang="sl-SI" dirty="0" err="1"/>
              <a:t>European</a:t>
            </a:r>
            <a:r>
              <a:rPr lang="sl-SI" dirty="0"/>
              <a:t> </a:t>
            </a:r>
            <a:r>
              <a:rPr lang="sl-SI" dirty="0" err="1"/>
              <a:t>Investment</a:t>
            </a:r>
            <a:r>
              <a:rPr lang="sl-SI" dirty="0"/>
              <a:t> </a:t>
            </a:r>
            <a:endParaRPr lang="sl-SI" dirty="0" smtClean="0"/>
          </a:p>
          <a:p>
            <a:r>
              <a:rPr lang="sl-SI" dirty="0"/>
              <a:t> </a:t>
            </a:r>
            <a:r>
              <a:rPr lang="sl-SI" dirty="0" smtClean="0"/>
              <a:t>   </a:t>
            </a:r>
            <a:r>
              <a:rPr lang="sl-SI" dirty="0" err="1" smtClean="0"/>
              <a:t>Advisory</a:t>
            </a:r>
            <a:r>
              <a:rPr lang="sl-SI" dirty="0" smtClean="0"/>
              <a:t> </a:t>
            </a:r>
            <a:r>
              <a:rPr lang="sl-SI" dirty="0"/>
              <a:t>Hub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1335"/>
          <a:stretch/>
        </p:blipFill>
        <p:spPr bwMode="auto">
          <a:xfrm>
            <a:off x="1115616" y="1040350"/>
            <a:ext cx="7004447" cy="50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2803-3775-4E0E-991E-4B62C8D042D9}" type="slidenum">
              <a:rPr lang="sl-SI" smtClean="0"/>
              <a:pPr/>
              <a:t>16</a:t>
            </a:fld>
            <a:endParaRPr lang="sl-S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2. Strateška konferenca Slovenija 5.0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4127035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95536" y="980728"/>
            <a:ext cx="8712968" cy="423205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457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0457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457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457C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457C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457C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457C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457C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457C"/>
                </a:solidFill>
                <a:latin typeface="+mn-lt"/>
              </a:defRPr>
            </a:lvl9pPr>
          </a:lstStyle>
          <a:p>
            <a:pPr marL="180975" indent="-180975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sl-SI" sz="1750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EIAH:  </a:t>
            </a:r>
            <a:r>
              <a:rPr lang="sl-SI" sz="175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je </a:t>
            </a:r>
            <a:r>
              <a:rPr lang="sl-SI" sz="1750" u="sng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svetovalna platforma</a:t>
            </a:r>
            <a:r>
              <a:rPr lang="sl-SI" sz="175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v funkciji  centralizirane podpore Evropskim investicijskim projektom (skupen projekt EK in EIB)</a:t>
            </a:r>
          </a:p>
          <a:p>
            <a:pPr marL="180975" indent="-180975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sl-SI" sz="1750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Vloga </a:t>
            </a:r>
            <a:r>
              <a:rPr lang="sl-SI" sz="1750" b="1" kern="0" dirty="0">
                <a:latin typeface="Tahoma" pitchFamily="34" charset="0"/>
                <a:ea typeface="Tahoma" pitchFamily="34" charset="0"/>
                <a:cs typeface="Tahoma" pitchFamily="34" charset="0"/>
              </a:rPr>
              <a:t>EIAH:</a:t>
            </a:r>
          </a:p>
          <a:p>
            <a:pPr marL="442913" indent="-174625">
              <a:spcAft>
                <a:spcPts val="350"/>
              </a:spcAft>
              <a:buFont typeface="Wingdings" pitchFamily="2" charset="2"/>
              <a:buChar char="§"/>
            </a:pPr>
            <a:r>
              <a:rPr lang="sl-SI" sz="175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Podpora identifikaciji, pripravi in razvoju projektov in investicij v EU</a:t>
            </a:r>
          </a:p>
          <a:p>
            <a:pPr marL="442913" indent="-174625">
              <a:spcAft>
                <a:spcPts val="350"/>
              </a:spcAft>
              <a:buFont typeface="Wingdings" pitchFamily="2" charset="2"/>
              <a:buChar char="§"/>
            </a:pPr>
            <a:r>
              <a:rPr lang="sl-SI" sz="175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Aktivnosti za krepitev kapacitet </a:t>
            </a:r>
          </a:p>
          <a:p>
            <a:pPr marL="442913" indent="-174625">
              <a:spcAft>
                <a:spcPts val="350"/>
              </a:spcAft>
              <a:buFont typeface="Wingdings" pitchFamily="2" charset="2"/>
              <a:buChar char="§"/>
            </a:pPr>
            <a:r>
              <a:rPr lang="sl-SI" sz="175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Priprava projektov in implementacija</a:t>
            </a:r>
          </a:p>
          <a:p>
            <a:pPr marL="442913" indent="-174625">
              <a:spcAft>
                <a:spcPts val="350"/>
              </a:spcAft>
              <a:buFont typeface="Wingdings" pitchFamily="2" charset="2"/>
              <a:buChar char="§"/>
            </a:pPr>
            <a:r>
              <a:rPr lang="sl-SI" sz="175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Svetovanje o finančnih instrumentih</a:t>
            </a:r>
          </a:p>
          <a:p>
            <a:pPr marL="442913" indent="-174625">
              <a:spcAft>
                <a:spcPts val="350"/>
              </a:spcAft>
              <a:buFont typeface="Wingdings" pitchFamily="2" charset="2"/>
              <a:buChar char="§"/>
            </a:pPr>
            <a:r>
              <a:rPr lang="sl-SI" sz="175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Svetovanje kako dostopati do financiranja</a:t>
            </a:r>
          </a:p>
          <a:p>
            <a:pPr marL="442913" indent="-174625">
              <a:spcAft>
                <a:spcPts val="350"/>
              </a:spcAft>
              <a:buFont typeface="Wingdings" pitchFamily="2" charset="2"/>
              <a:buChar char="§"/>
            </a:pPr>
            <a:r>
              <a:rPr lang="sl-SI" sz="175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Podpora zasebno-javnim partnerstvom</a:t>
            </a:r>
          </a:p>
          <a:p>
            <a:pPr marL="442913" indent="-174625">
              <a:spcAft>
                <a:spcPts val="350"/>
              </a:spcAft>
              <a:buFont typeface="Wingdings" pitchFamily="2" charset="2"/>
              <a:buChar char="§"/>
            </a:pPr>
            <a:r>
              <a:rPr lang="sl-SI" sz="175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Podpora pripravljenosti investicij (projekti na področju inovacij)</a:t>
            </a:r>
          </a:p>
          <a:p>
            <a:pPr marL="442913" indent="-174625">
              <a:spcAft>
                <a:spcPts val="350"/>
              </a:spcAft>
              <a:buFont typeface="Wingdings" pitchFamily="2" charset="2"/>
              <a:buChar char="§"/>
            </a:pPr>
            <a:r>
              <a:rPr lang="sl-SI" sz="175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Izmenjava </a:t>
            </a:r>
            <a:r>
              <a:rPr lang="sl-SI" sz="1750" kern="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know</a:t>
            </a:r>
            <a:r>
              <a:rPr lang="sl-SI" sz="175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sl-SI" sz="1750" kern="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how</a:t>
            </a:r>
            <a:r>
              <a:rPr lang="sl-SI" sz="175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med Skupino EIB, EK in nacionalnimi razvojnimi bankami, ipd.</a:t>
            </a:r>
          </a:p>
          <a:p>
            <a:pPr marL="180975" indent="-180975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sl-SI" sz="1750" b="1" kern="0" dirty="0">
                <a:latin typeface="Tahoma" pitchFamily="34" charset="0"/>
                <a:ea typeface="Tahoma" pitchFamily="34" charset="0"/>
                <a:cs typeface="Tahoma" pitchFamily="34" charset="0"/>
              </a:rPr>
              <a:t>Članice EIAH: </a:t>
            </a:r>
            <a:r>
              <a:rPr lang="sl-SI" sz="1750" kern="0" dirty="0">
                <a:latin typeface="Tahoma" pitchFamily="34" charset="0"/>
                <a:ea typeface="Tahoma" pitchFamily="34" charset="0"/>
                <a:cs typeface="Tahoma" pitchFamily="34" charset="0"/>
              </a:rPr>
              <a:t>poleg Skupine EIB zlasti nacionalne razvojne banke </a:t>
            </a:r>
            <a:r>
              <a:rPr lang="sl-SI" sz="175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 </a:t>
            </a:r>
            <a:r>
              <a:rPr lang="sl-SI" sz="1750" kern="0" dirty="0">
                <a:latin typeface="Tahoma" pitchFamily="34" charset="0"/>
                <a:ea typeface="Tahoma" pitchFamily="34" charset="0"/>
                <a:cs typeface="Tahoma" pitchFamily="34" charset="0"/>
              </a:rPr>
              <a:t>zasebni deležniki </a:t>
            </a:r>
          </a:p>
          <a:p>
            <a:pPr marL="180975" indent="-180975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sl-SI" sz="1750" b="1" kern="0" dirty="0">
                <a:latin typeface="Tahoma" pitchFamily="34" charset="0"/>
                <a:ea typeface="Tahoma" pitchFamily="34" charset="0"/>
                <a:cs typeface="Tahoma" pitchFamily="34" charset="0"/>
              </a:rPr>
              <a:t>Razvojne banke kot nacionalna vstopna točka za storitve </a:t>
            </a:r>
            <a:r>
              <a:rPr lang="sl-SI" sz="1750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EIAH</a:t>
            </a:r>
            <a:endParaRPr lang="sl-SI" sz="1600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65113" indent="-84138">
              <a:spcAft>
                <a:spcPts val="350"/>
              </a:spcAft>
              <a:buFont typeface="Wingdings" pitchFamily="2" charset="2"/>
              <a:buChar char="§"/>
            </a:pPr>
            <a:endParaRPr lang="sl-SI" sz="1800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65113" indent="-84138">
              <a:spcAft>
                <a:spcPts val="350"/>
              </a:spcAft>
              <a:buFont typeface="Wingdings" pitchFamily="2" charset="2"/>
              <a:buChar char="Ø"/>
            </a:pPr>
            <a:endParaRPr lang="sl-SI" sz="1800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350"/>
              </a:spcAft>
            </a:pPr>
            <a:r>
              <a:rPr lang="sl-SI" sz="18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kern="0" dirty="0" smtClean="0"/>
          </a:p>
          <a:p>
            <a:pPr>
              <a:spcAft>
                <a:spcPts val="350"/>
              </a:spcAft>
              <a:buFont typeface="Wingdings" pitchFamily="2" charset="2"/>
              <a:buChar char="Ø"/>
            </a:pPr>
            <a:endParaRPr lang="sl-SI" sz="1800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350"/>
              </a:spcAft>
              <a:buFont typeface="Wingdings" pitchFamily="2" charset="2"/>
              <a:buChar char="Ø"/>
            </a:pPr>
            <a:endParaRPr lang="sl-SI" sz="1800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350"/>
              </a:spcAft>
              <a:buFont typeface="Wingdings" pitchFamily="2" charset="2"/>
              <a:buChar char="Ø"/>
            </a:pPr>
            <a:endParaRPr lang="sl-SI" sz="1800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260649"/>
            <a:ext cx="6696744" cy="50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800" b="1">
                <a:solidFill>
                  <a:srgbClr val="B51E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ctr" eaLnBrk="1" hangingPunct="1">
              <a:defRPr sz="4400">
                <a:solidFill>
                  <a:srgbClr val="B51E17"/>
                </a:solidFill>
              </a:defRPr>
            </a:lvl2pPr>
            <a:lvl3pPr algn="ctr" eaLnBrk="1" hangingPunct="1">
              <a:defRPr sz="4400">
                <a:solidFill>
                  <a:srgbClr val="B51E17"/>
                </a:solidFill>
              </a:defRPr>
            </a:lvl3pPr>
            <a:lvl4pPr algn="ctr" eaLnBrk="1" hangingPunct="1">
              <a:defRPr sz="4400">
                <a:solidFill>
                  <a:srgbClr val="B51E17"/>
                </a:solidFill>
              </a:defRPr>
            </a:lvl4pPr>
            <a:lvl5pPr algn="ctr" eaLnBrk="1" hangingPunct="1">
              <a:defRPr sz="4400">
                <a:solidFill>
                  <a:srgbClr val="B51E17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</a:defRPr>
            </a:lvl9pPr>
          </a:lstStyle>
          <a:p>
            <a:r>
              <a:rPr lang="sl-SI" dirty="0"/>
              <a:t>EIAH – </a:t>
            </a:r>
            <a:r>
              <a:rPr lang="sl-SI" dirty="0" err="1"/>
              <a:t>European</a:t>
            </a:r>
            <a:r>
              <a:rPr lang="sl-SI" dirty="0"/>
              <a:t> </a:t>
            </a:r>
            <a:r>
              <a:rPr lang="sl-SI" dirty="0" err="1"/>
              <a:t>Investment</a:t>
            </a:r>
            <a:r>
              <a:rPr lang="sl-SI" dirty="0"/>
              <a:t> </a:t>
            </a:r>
            <a:r>
              <a:rPr lang="sl-SI" dirty="0" err="1"/>
              <a:t>Advisory</a:t>
            </a:r>
            <a:r>
              <a:rPr lang="sl-SI" dirty="0"/>
              <a:t> Hub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6B54-807D-4AE3-957B-DAEFCB1309FC}" type="slidenum">
              <a:rPr lang="sl-SI" smtClean="0"/>
              <a:pPr/>
              <a:t>17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2. Strateška konferenca Slovenija 5.0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488930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7772400" cy="5760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sl-SI" sz="2800" b="1" kern="1200" dirty="0">
                <a:solidFill>
                  <a:srgbClr val="B51E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EIAH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568952" cy="5184576"/>
          </a:xfrm>
        </p:spPr>
        <p:txBody>
          <a:bodyPr/>
          <a:lstStyle/>
          <a:p>
            <a:pPr marL="85725" algn="l">
              <a:lnSpc>
                <a:spcPct val="120000"/>
              </a:lnSpc>
              <a:spcAft>
                <a:spcPts val="600"/>
              </a:spcAft>
            </a:pPr>
            <a:r>
              <a:rPr lang="sl-SI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Svetovalna platforma:</a:t>
            </a:r>
          </a:p>
          <a:p>
            <a:pPr marL="542925" indent="-265113" algn="l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sl-SI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tehnična  pomoč pri razvoju naložbenega projekta, od priprave do financiranja</a:t>
            </a:r>
          </a:p>
          <a:p>
            <a:pPr marL="542925" indent="-265113" algn="l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sl-SI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priprava tržnih raziskav, sektorskih strategij ali projektnih ocen</a:t>
            </a:r>
          </a:p>
          <a:p>
            <a:pPr marL="542925" indent="-265113" algn="l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sl-SI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pomoč pri dostopanju do EU skladov in drugih finančnih virov </a:t>
            </a:r>
          </a:p>
          <a:p>
            <a:pPr marL="542925" indent="-265113" algn="l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sl-SI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procesno in metodološko vodenje razpisov, priprava “</a:t>
            </a:r>
            <a:r>
              <a:rPr lang="sl-SI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cost</a:t>
            </a:r>
            <a:r>
              <a:rPr lang="sl-SI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sl-SI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benefit</a:t>
            </a:r>
            <a:r>
              <a:rPr lang="sl-SI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” analiz …</a:t>
            </a:r>
          </a:p>
          <a:p>
            <a:pPr marL="428625" indent="-342900" algn="l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l-SI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Storitve EIAH se financirajo iz EU in EIB virov.</a:t>
            </a:r>
          </a:p>
          <a:p>
            <a:pPr marL="428625" indent="-342900" algn="l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l-SI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EIAH storitve so dostopne javnim in zasebnim vlagateljem.</a:t>
            </a:r>
          </a:p>
          <a:p>
            <a:pPr marL="180975" algn="l"/>
            <a:endParaRPr lang="sl-SI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65113" indent="-84138" algn="l">
              <a:buFont typeface="Wingdings" pitchFamily="2" charset="2"/>
              <a:buChar char="§"/>
            </a:pPr>
            <a:endParaRPr lang="sl-SI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65113" indent="-84138" algn="l">
              <a:buFont typeface="Wingdings" pitchFamily="2" charset="2"/>
              <a:buChar char="§"/>
            </a:pPr>
            <a:endParaRPr lang="sl-SI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65113" indent="-84138" algn="l">
              <a:buFont typeface="Wingdings" pitchFamily="2" charset="2"/>
              <a:buChar char="Ø"/>
            </a:pPr>
            <a:endParaRPr lang="sl-SI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sl-SI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dirty="0" smtClean="0"/>
          </a:p>
          <a:p>
            <a:pPr algn="l">
              <a:buFont typeface="Wingdings" pitchFamily="2" charset="2"/>
              <a:buChar char="Ø"/>
            </a:pPr>
            <a:endParaRPr lang="sl-SI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Font typeface="Wingdings" pitchFamily="2" charset="2"/>
              <a:buChar char="Ø"/>
            </a:pPr>
            <a:endParaRPr lang="sl-SI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Font typeface="Wingdings" pitchFamily="2" charset="2"/>
              <a:buChar char="Ø"/>
            </a:pPr>
            <a:endParaRPr lang="sl-SI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3410" y="5661248"/>
            <a:ext cx="8136904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85725">
              <a:spcBef>
                <a:spcPts val="0"/>
              </a:spcBef>
              <a:spcAft>
                <a:spcPts val="1200"/>
              </a:spcAft>
            </a:pPr>
            <a:r>
              <a:rPr lang="sl-SI" sz="2000" b="1" dirty="0">
                <a:solidFill>
                  <a:srgbClr val="A5002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SID banka </a:t>
            </a:r>
            <a:r>
              <a:rPr lang="sl-SI" sz="2400" b="1" dirty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enotna nacionalna vstopna točka v RS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sl-SI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Spletni portal za predstavitev evropskih naložbenih projektov, večjih od 10 mio EUR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sl-SI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Informacije o evropskih projektih v standardizirani obliki “na enem mestu” za potencialne vlagatelje iz celega sveta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sl-SI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Projekt na EIPP portalu, izvedljiv v 3 letih, lahko objavi vsaka pravna oseba, javna ali zasebna, s sedežem v EU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sl-SI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Predvideni začetek delovanja portala v aprilu 2016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sl-SI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Objava na portalu ne zagotavlja dostopa do EU virov financiranja</a:t>
            </a:r>
          </a:p>
          <a:p>
            <a:endParaRPr lang="sl-SI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51520" y="260648"/>
            <a:ext cx="7772400" cy="57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eaLnBrk="1" hangingPunct="1">
              <a:defRPr sz="2800" b="1">
                <a:solidFill>
                  <a:srgbClr val="B51E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ctr" eaLnBrk="1" hangingPunct="1">
              <a:defRPr sz="4400">
                <a:solidFill>
                  <a:srgbClr val="B51E17"/>
                </a:solidFill>
              </a:defRPr>
            </a:lvl2pPr>
            <a:lvl3pPr algn="ctr" eaLnBrk="1" hangingPunct="1">
              <a:defRPr sz="4400">
                <a:solidFill>
                  <a:srgbClr val="B51E17"/>
                </a:solidFill>
              </a:defRPr>
            </a:lvl3pPr>
            <a:lvl4pPr algn="ctr" eaLnBrk="1" hangingPunct="1">
              <a:defRPr sz="4400">
                <a:solidFill>
                  <a:srgbClr val="B51E17"/>
                </a:solidFill>
              </a:defRPr>
            </a:lvl4pPr>
            <a:lvl5pPr algn="ctr" eaLnBrk="1" hangingPunct="1">
              <a:defRPr sz="4400">
                <a:solidFill>
                  <a:srgbClr val="B51E17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</a:defRPr>
            </a:lvl9pPr>
          </a:lstStyle>
          <a:p>
            <a:r>
              <a:rPr lang="sl-SI" sz="2400" dirty="0" smtClean="0"/>
              <a:t>3. </a:t>
            </a:r>
            <a:r>
              <a:rPr lang="sl-SI" sz="2400" dirty="0" smtClean="0"/>
              <a:t>EIPP – </a:t>
            </a:r>
            <a:r>
              <a:rPr lang="sl-SI" sz="2400" dirty="0" err="1" smtClean="0"/>
              <a:t>European</a:t>
            </a:r>
            <a:r>
              <a:rPr lang="sl-SI" sz="2400" dirty="0" smtClean="0"/>
              <a:t> </a:t>
            </a:r>
            <a:r>
              <a:rPr lang="sl-SI" sz="2400" dirty="0" err="1" smtClean="0"/>
              <a:t>Investment</a:t>
            </a:r>
            <a:r>
              <a:rPr lang="sl-SI" sz="2400" dirty="0" smtClean="0"/>
              <a:t> Project Portal</a:t>
            </a:r>
            <a:endParaRPr lang="sl-SI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1DB15-62AC-4A4E-B00D-C203D4529292}" type="slidenum">
              <a:rPr lang="sl-SI" smtClean="0"/>
              <a:pPr>
                <a:defRPr/>
              </a:pPr>
              <a:t>19</a:t>
            </a:fld>
            <a:endParaRPr lang="sl-S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2. Strateška konferenca Slovenija 5.0</a:t>
            </a:r>
            <a:endParaRPr lang="sl-S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sl-SI" sz="28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Učinki SID banke 2014</a:t>
            </a:r>
            <a:endParaRPr lang="sl-SI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672755"/>
          </a:xfrm>
        </p:spPr>
        <p:txBody>
          <a:bodyPr/>
          <a:lstStyle/>
          <a:p>
            <a:pPr lvl="0" fontAlgn="auto" hangingPunct="1">
              <a:spcBef>
                <a:spcPts val="600"/>
              </a:spcBef>
              <a:spcAft>
                <a:spcPts val="600"/>
              </a:spcAft>
            </a:pPr>
            <a:r>
              <a:rPr lang="sl-SI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financiranje in zavarovanje za 2.281 </a:t>
            </a:r>
            <a:r>
              <a:rPr lang="sl-SI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podjetij </a:t>
            </a:r>
          </a:p>
          <a:p>
            <a:pPr lvl="0" fontAlgn="auto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sl-SI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preko </a:t>
            </a:r>
            <a:r>
              <a:rPr lang="sl-SI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multiplikativnih</a:t>
            </a:r>
            <a:r>
              <a:rPr lang="sl-SI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učinkov </a:t>
            </a:r>
            <a:endParaRPr lang="sl-SI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fontAlgn="auto" hangingPunct="1">
              <a:spcBef>
                <a:spcPts val="600"/>
              </a:spcBef>
              <a:spcAft>
                <a:spcPts val="600"/>
              </a:spcAft>
            </a:pPr>
            <a:r>
              <a:rPr lang="sl-SI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pomenijo </a:t>
            </a:r>
            <a:r>
              <a:rPr lang="sl-SI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sl-SI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mrd</a:t>
            </a:r>
            <a:r>
              <a:rPr lang="sl-SI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EUR bruto domačega proizvoda in </a:t>
            </a:r>
            <a:endParaRPr lang="sl-SI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fontAlgn="auto" hangingPunct="1">
              <a:spcBef>
                <a:spcPts val="600"/>
              </a:spcBef>
              <a:spcAft>
                <a:spcPts val="600"/>
              </a:spcAft>
            </a:pPr>
            <a:r>
              <a:rPr lang="sl-SI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3,5 </a:t>
            </a:r>
            <a:r>
              <a:rPr lang="sl-SI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mrd</a:t>
            </a:r>
            <a:r>
              <a:rPr lang="sl-SI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EUR </a:t>
            </a:r>
            <a:r>
              <a:rPr lang="sl-SI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izvoza</a:t>
            </a:r>
            <a:endParaRPr lang="sl-SI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sl-SI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skoraj </a:t>
            </a:r>
            <a:r>
              <a:rPr lang="sl-SI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18.000 novih delovnih </a:t>
            </a:r>
            <a:r>
              <a:rPr lang="sl-SI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mest</a:t>
            </a:r>
            <a:endParaRPr lang="sl-SI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fontAlgn="auto" hangingPunct="1">
              <a:spcBef>
                <a:spcPts val="600"/>
              </a:spcBef>
              <a:spcAft>
                <a:spcPts val="600"/>
              </a:spcAft>
            </a:pPr>
            <a:r>
              <a:rPr lang="sl-SI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22% pokritosti celotne vrednosti slovenskega </a:t>
            </a:r>
            <a:r>
              <a:rPr lang="sl-SI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izvoza</a:t>
            </a:r>
            <a:endParaRPr lang="sl-SI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2. Strateška konferenca Slovenija 5.0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53B2E-1C3A-40CE-BF77-82D3DE388222}" type="slidenum">
              <a:rPr lang="sl-SI" smtClean="0"/>
              <a:pPr>
                <a:defRPr/>
              </a:pPr>
              <a:t>2</a:t>
            </a:fld>
            <a:endParaRPr lang="sl-SI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2" y="1125538"/>
            <a:ext cx="8496175" cy="4967287"/>
          </a:xfrm>
        </p:spPr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3) SID banka v novem modelu financiranja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industrije</a:t>
            </a:r>
            <a:endParaRPr lang="sl-S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1DB15-62AC-4A4E-B00D-C203D4529292}" type="slidenum">
              <a:rPr lang="sl-SI" smtClean="0"/>
              <a:pPr>
                <a:defRPr/>
              </a:pPr>
              <a:t>20</a:t>
            </a:fld>
            <a:endParaRPr lang="sl-S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2. Strateška konferenca Slovenija 5.0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265175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7972" y="188640"/>
            <a:ext cx="6202363" cy="63341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sl-SI" sz="2800" b="1" kern="1200" dirty="0">
                <a:solidFill>
                  <a:srgbClr val="B51E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Primer fokusiranega pristopa – avtomobilska industrija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927" y="1124397"/>
            <a:ext cx="8229600" cy="4681537"/>
          </a:xfrm>
        </p:spPr>
        <p:txBody>
          <a:bodyPr/>
          <a:lstStyle/>
          <a:p>
            <a:endParaRPr lang="sl-SI" dirty="0"/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251520" y="1124744"/>
            <a:ext cx="8605566" cy="5112568"/>
            <a:chOff x="1418" y="1440"/>
            <a:chExt cx="9072" cy="5443"/>
          </a:xfrm>
        </p:grpSpPr>
        <p:sp>
          <p:nvSpPr>
            <p:cNvPr id="9" name="AutoShape 15"/>
            <p:cNvSpPr>
              <a:spLocks noChangeAspect="1" noChangeArrowheads="1" noTextEdit="1"/>
            </p:cNvSpPr>
            <p:nvPr/>
          </p:nvSpPr>
          <p:spPr bwMode="auto">
            <a:xfrm>
              <a:off x="1418" y="1440"/>
              <a:ext cx="9072" cy="5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sl-SI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sl-SI"/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7365" y="5265"/>
              <a:ext cx="2610" cy="5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sl-SI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0" hangingPunct="0"/>
              <a:endParaRPr lang="sl-SI"/>
            </a:p>
          </p:txBody>
        </p:sp>
        <p:sp>
          <p:nvSpPr>
            <p:cNvPr id="11" name="AutoShape 13"/>
            <p:cNvSpPr>
              <a:spLocks noChangeArrowheads="1"/>
            </p:cNvSpPr>
            <p:nvPr/>
          </p:nvSpPr>
          <p:spPr bwMode="auto">
            <a:xfrm>
              <a:off x="1672" y="1440"/>
              <a:ext cx="2845" cy="5443"/>
            </a:xfrm>
            <a:prstGeom prst="rect">
              <a:avLst/>
            </a:prstGeom>
            <a:gradFill rotWithShape="0">
              <a:gsLst>
                <a:gs pos="0">
                  <a:srgbClr val="95B3D7"/>
                </a:gs>
                <a:gs pos="50000">
                  <a:srgbClr val="DBE5F1"/>
                </a:gs>
                <a:gs pos="100000">
                  <a:srgbClr val="95B3D7"/>
                </a:gs>
              </a:gsLst>
              <a:lin ang="189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>
              <a:defPPr>
                <a:defRPr lang="sl-SI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622300" lvl="1" eaLnBrk="0" hangingPunct="0">
                <a:defRPr/>
              </a:pPr>
              <a:r>
                <a:rPr lang="sl-SI" sz="1400" b="1" dirty="0" smtClean="0">
                  <a:solidFill>
                    <a:srgbClr val="00457C"/>
                  </a:solidFill>
                  <a:latin typeface="Myriad Pro" pitchFamily="34" charset="0"/>
                  <a:cs typeface="Times New Roman" pitchFamily="18" charset="0"/>
                </a:rPr>
                <a:t>Realizacija </a:t>
              </a:r>
              <a:r>
                <a:rPr lang="sl-SI" sz="1400" b="1" dirty="0">
                  <a:solidFill>
                    <a:srgbClr val="00457C"/>
                  </a:solidFill>
                  <a:latin typeface="Myriad Pro" pitchFamily="34" charset="0"/>
                  <a:cs typeface="Times New Roman" pitchFamily="18" charset="0"/>
                </a:rPr>
                <a:t>poslov z </a:t>
              </a:r>
              <a:r>
                <a:rPr lang="sl-SI" sz="1400" b="1" dirty="0" smtClean="0">
                  <a:solidFill>
                    <a:srgbClr val="00457C"/>
                  </a:solidFill>
                  <a:latin typeface="Myriad Pro" pitchFamily="34" charset="0"/>
                  <a:cs typeface="Times New Roman" pitchFamily="18" charset="0"/>
                </a:rPr>
                <a:t>višjo dodano </a:t>
              </a:r>
              <a:r>
                <a:rPr lang="sl-SI" sz="1400" b="1" dirty="0">
                  <a:solidFill>
                    <a:srgbClr val="00457C"/>
                  </a:solidFill>
                  <a:latin typeface="Myriad Pro" pitchFamily="34" charset="0"/>
                  <a:cs typeface="Times New Roman" pitchFamily="18" charset="0"/>
                </a:rPr>
                <a:t>vrednostjo.</a:t>
              </a:r>
              <a:endParaRPr lang="sl-SI" sz="1400" dirty="0">
                <a:solidFill>
                  <a:srgbClr val="00457C"/>
                </a:solidFill>
                <a:latin typeface="Myriad Pro" pitchFamily="34" charset="0"/>
              </a:endParaRPr>
            </a:p>
            <a:p>
              <a:pPr marL="622300" lvl="1" eaLnBrk="0" hangingPunct="0">
                <a:defRPr/>
              </a:pPr>
              <a:endParaRPr lang="sl-SI" sz="1400" b="1" dirty="0">
                <a:solidFill>
                  <a:srgbClr val="00457C"/>
                </a:solidFill>
                <a:latin typeface="Myriad Pro" pitchFamily="34" charset="0"/>
                <a:cs typeface="Times New Roman" pitchFamily="18" charset="0"/>
              </a:endParaRPr>
            </a:p>
            <a:p>
              <a:pPr marL="622300" lvl="1" eaLnBrk="0" hangingPunct="0">
                <a:defRPr/>
              </a:pPr>
              <a:r>
                <a:rPr lang="sl-SI" sz="1400" b="1" dirty="0" smtClean="0">
                  <a:solidFill>
                    <a:srgbClr val="00457C"/>
                  </a:solidFill>
                  <a:latin typeface="Myriad Pro" pitchFamily="34" charset="0"/>
                  <a:cs typeface="Times New Roman" pitchFamily="18" charset="0"/>
                </a:rPr>
                <a:t>Ohranjanje </a:t>
              </a:r>
              <a:r>
                <a:rPr lang="sl-SI" sz="1400" b="1" dirty="0">
                  <a:solidFill>
                    <a:srgbClr val="00457C"/>
                  </a:solidFill>
                  <a:latin typeface="Myriad Pro" pitchFamily="34" charset="0"/>
                  <a:cs typeface="Times New Roman" pitchFamily="18" charset="0"/>
                </a:rPr>
                <a:t>statusa razvojnih dobaviteljev evropskim in svetovnim proizvajalcem avtomobilske industrije.</a:t>
              </a:r>
            </a:p>
            <a:p>
              <a:pPr marL="622300" lvl="1" eaLnBrk="0" hangingPunct="0">
                <a:defRPr/>
              </a:pPr>
              <a:endParaRPr lang="sl-SI" sz="1400" dirty="0">
                <a:solidFill>
                  <a:srgbClr val="00457C"/>
                </a:solidFill>
                <a:latin typeface="Myriad Pro" pitchFamily="34" charset="0"/>
              </a:endParaRPr>
            </a:p>
            <a:p>
              <a:pPr marL="622300" lvl="1" eaLnBrk="0" hangingPunct="0">
                <a:defRPr/>
              </a:pPr>
              <a:r>
                <a:rPr lang="sl-SI" sz="1400" b="1" dirty="0">
                  <a:solidFill>
                    <a:srgbClr val="00457C"/>
                  </a:solidFill>
                  <a:latin typeface="Myriad Pro" pitchFamily="34" charset="0"/>
                  <a:cs typeface="Times New Roman" pitchFamily="18" charset="0"/>
                </a:rPr>
                <a:t>Ohranjanje obstoječih 20.014 in odprtje novih delovnih mest.</a:t>
              </a:r>
              <a:endParaRPr lang="sl-SI" sz="1400" dirty="0">
                <a:solidFill>
                  <a:srgbClr val="00457C"/>
                </a:solidFill>
                <a:latin typeface="Myriad Pro" pitchFamily="34" charset="0"/>
              </a:endParaRPr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4717" y="1440"/>
              <a:ext cx="2647" cy="5443"/>
            </a:xfrm>
            <a:prstGeom prst="rect">
              <a:avLst/>
            </a:prstGeom>
            <a:gradFill rotWithShape="0">
              <a:gsLst>
                <a:gs pos="0">
                  <a:srgbClr val="95B3D7"/>
                </a:gs>
                <a:gs pos="50000">
                  <a:srgbClr val="DBE5F1"/>
                </a:gs>
                <a:gs pos="100000">
                  <a:srgbClr val="95B3D7"/>
                </a:gs>
              </a:gsLst>
              <a:lin ang="189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>
              <a:defPPr>
                <a:defRPr lang="sl-SI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lvl="1" eaLnBrk="0" hangingPunct="0">
                <a:defRPr/>
              </a:pPr>
              <a:r>
                <a:rPr lang="sl-SI" sz="1400" b="1" dirty="0">
                  <a:solidFill>
                    <a:srgbClr val="00457C"/>
                  </a:solidFill>
                  <a:latin typeface="+mj-lt"/>
                  <a:cs typeface="Times New Roman" pitchFamily="18" charset="0"/>
                </a:rPr>
                <a:t>Podpora 31 patentov / inovativnih rešitev. </a:t>
              </a:r>
              <a:endParaRPr lang="sl-SI" sz="1400" b="1" dirty="0" smtClean="0">
                <a:solidFill>
                  <a:srgbClr val="00457C"/>
                </a:solidFill>
                <a:latin typeface="+mj-lt"/>
                <a:cs typeface="Times New Roman" pitchFamily="18" charset="0"/>
              </a:endParaRPr>
            </a:p>
            <a:p>
              <a:pPr lvl="1" eaLnBrk="0" hangingPunct="0">
                <a:defRPr/>
              </a:pPr>
              <a:endParaRPr lang="sl-SI" sz="1400" dirty="0">
                <a:solidFill>
                  <a:srgbClr val="00457C"/>
                </a:solidFill>
                <a:latin typeface="+mj-lt"/>
              </a:endParaRPr>
            </a:p>
            <a:p>
              <a:pPr lvl="1" eaLnBrk="0" hangingPunct="0">
                <a:defRPr/>
              </a:pPr>
              <a:r>
                <a:rPr lang="sl-SI" sz="1400" b="1" dirty="0">
                  <a:solidFill>
                    <a:srgbClr val="00457C"/>
                  </a:solidFill>
                  <a:latin typeface="+mj-lt"/>
                  <a:cs typeface="Times New Roman" pitchFamily="18" charset="0"/>
                </a:rPr>
                <a:t>Pospeševanje sodelovanja gospodarstva ter razvojno-raziskovalnih </a:t>
              </a:r>
              <a:r>
                <a:rPr lang="sl-SI" sz="1400" b="1" dirty="0" smtClean="0">
                  <a:solidFill>
                    <a:srgbClr val="00457C"/>
                  </a:solidFill>
                  <a:latin typeface="+mj-lt"/>
                  <a:cs typeface="Times New Roman" pitchFamily="18" charset="0"/>
                </a:rPr>
                <a:t>inštitucij.</a:t>
              </a:r>
            </a:p>
            <a:p>
              <a:pPr lvl="1" eaLnBrk="0" hangingPunct="0">
                <a:defRPr/>
              </a:pPr>
              <a:endParaRPr lang="sl-SI" sz="1400" dirty="0">
                <a:solidFill>
                  <a:srgbClr val="00457C"/>
                </a:solidFill>
                <a:latin typeface="+mj-lt"/>
              </a:endParaRPr>
            </a:p>
            <a:p>
              <a:pPr lvl="1" eaLnBrk="0" hangingPunct="0">
                <a:defRPr/>
              </a:pPr>
              <a:r>
                <a:rPr lang="sl-SI" sz="1400" b="1" dirty="0">
                  <a:solidFill>
                    <a:srgbClr val="00457C"/>
                  </a:solidFill>
                  <a:latin typeface="+mj-lt"/>
                  <a:cs typeface="Times New Roman" pitchFamily="18" charset="0"/>
                </a:rPr>
                <a:t>Ohranitev in povečanje vlaganj v RRI v zasebnem sektorju.</a:t>
              </a:r>
              <a:endParaRPr lang="sl-SI" sz="1400" dirty="0">
                <a:solidFill>
                  <a:srgbClr val="00457C"/>
                </a:solidFill>
                <a:latin typeface="+mj-lt"/>
              </a:endParaRP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7577" y="1440"/>
              <a:ext cx="2807" cy="5443"/>
            </a:xfrm>
            <a:prstGeom prst="rect">
              <a:avLst/>
            </a:prstGeom>
            <a:gradFill rotWithShape="0">
              <a:gsLst>
                <a:gs pos="0">
                  <a:srgbClr val="95B3D7"/>
                </a:gs>
                <a:gs pos="50000">
                  <a:srgbClr val="DBE5F1"/>
                </a:gs>
                <a:gs pos="100000">
                  <a:srgbClr val="95B3D7"/>
                </a:gs>
              </a:gsLst>
              <a:lin ang="189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>
              <a:defPPr>
                <a:defRPr lang="sl-SI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542925" lvl="1" eaLnBrk="0" hangingPunct="0">
                <a:tabLst>
                  <a:tab pos="542925" algn="l"/>
                </a:tabLst>
                <a:defRPr/>
              </a:pPr>
              <a:r>
                <a:rPr lang="sl-SI" sz="1400" b="1" dirty="0">
                  <a:solidFill>
                    <a:srgbClr val="00457C"/>
                  </a:solidFill>
                  <a:latin typeface="+mn-lt"/>
                  <a:cs typeface="Times New Roman" pitchFamily="18" charset="0"/>
                </a:rPr>
                <a:t>Zmanjševanje toplogrednih plinov: </a:t>
              </a:r>
              <a:endParaRPr lang="sl-SI" sz="1400" b="1" dirty="0" smtClean="0">
                <a:solidFill>
                  <a:srgbClr val="00457C"/>
                </a:solidFill>
                <a:latin typeface="+mn-lt"/>
                <a:cs typeface="Times New Roman" pitchFamily="18" charset="0"/>
              </a:endParaRPr>
            </a:p>
            <a:p>
              <a:pPr marL="542925" lvl="1" eaLnBrk="0" hangingPunct="0">
                <a:tabLst>
                  <a:tab pos="542925" algn="l"/>
                </a:tabLst>
                <a:defRPr/>
              </a:pPr>
              <a:endParaRPr lang="sl-SI" sz="1400" b="1" dirty="0" smtClean="0">
                <a:solidFill>
                  <a:srgbClr val="00457C"/>
                </a:solidFill>
                <a:latin typeface="+mn-lt"/>
                <a:cs typeface="Times New Roman" pitchFamily="18" charset="0"/>
              </a:endParaRPr>
            </a:p>
            <a:p>
              <a:pPr marL="542925" lvl="1" eaLnBrk="0" hangingPunct="0">
                <a:tabLst>
                  <a:tab pos="542925" algn="l"/>
                </a:tabLst>
                <a:defRPr/>
              </a:pPr>
              <a:r>
                <a:rPr lang="sl-SI" sz="1400" b="1" dirty="0" smtClean="0">
                  <a:solidFill>
                    <a:srgbClr val="00457C"/>
                  </a:solidFill>
                  <a:latin typeface="+mn-lt"/>
                  <a:cs typeface="Times New Roman" pitchFamily="18" charset="0"/>
                </a:rPr>
                <a:t>učinki </a:t>
              </a:r>
              <a:r>
                <a:rPr lang="sl-SI" sz="1400" b="1" dirty="0">
                  <a:solidFill>
                    <a:srgbClr val="00457C"/>
                  </a:solidFill>
                  <a:latin typeface="+mn-lt"/>
                  <a:cs typeface="Times New Roman" pitchFamily="18" charset="0"/>
                </a:rPr>
                <a:t>projektov bodo prispevali za približno 4,7 milijona ton znižanj izpustov </a:t>
              </a:r>
              <a:r>
                <a:rPr lang="sl-SI" sz="1400" b="1" dirty="0" smtClean="0">
                  <a:solidFill>
                    <a:srgbClr val="00457C"/>
                  </a:solidFill>
                  <a:latin typeface="+mn-lt"/>
                  <a:cs typeface="Times New Roman" pitchFamily="18" charset="0"/>
                </a:rPr>
                <a:t>CO2 </a:t>
              </a:r>
              <a:r>
                <a:rPr lang="sl-SI" sz="1400" b="1" dirty="0">
                  <a:solidFill>
                    <a:srgbClr val="00457C"/>
                  </a:solidFill>
                  <a:latin typeface="+mn-lt"/>
                  <a:cs typeface="Times New Roman" pitchFamily="18" charset="0"/>
                </a:rPr>
                <a:t>na </a:t>
              </a:r>
              <a:r>
                <a:rPr lang="sl-SI" sz="1400" b="1" dirty="0" smtClean="0">
                  <a:solidFill>
                    <a:srgbClr val="00457C"/>
                  </a:solidFill>
                  <a:latin typeface="+mn-lt"/>
                  <a:cs typeface="Times New Roman" pitchFamily="18" charset="0"/>
                </a:rPr>
                <a:t>letni ravni.</a:t>
              </a:r>
              <a:endParaRPr lang="sl-SI" sz="1400" dirty="0">
                <a:solidFill>
                  <a:srgbClr val="00457C"/>
                </a:solidFill>
                <a:latin typeface="+mn-lt"/>
              </a:endParaRPr>
            </a:p>
            <a:p>
              <a:pPr eaLnBrk="0" hangingPunct="0">
                <a:defRPr/>
              </a:pPr>
              <a:endParaRPr lang="sl-SI" dirty="0">
                <a:solidFill>
                  <a:srgbClr val="00457C"/>
                </a:solidFill>
                <a:latin typeface="+mn-lt"/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1588" y="1607"/>
              <a:ext cx="655" cy="2685"/>
            </a:xfrm>
            <a:prstGeom prst="rect">
              <a:avLst/>
            </a:prstGeom>
            <a:solidFill>
              <a:srgbClr val="00457C"/>
            </a:solidFill>
            <a:ln w="9525">
              <a:noFill/>
              <a:miter lim="800000"/>
              <a:headEnd/>
              <a:tailEnd/>
            </a:ln>
          </p:spPr>
          <p:txBody>
            <a:bodyPr vert="vert270"/>
            <a:lstStyle>
              <a:defPPr>
                <a:defRPr lang="sl-SI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sl-SI" sz="2200" b="1" dirty="0">
                  <a:solidFill>
                    <a:schemeClr val="bg1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Myriad Pro" pitchFamily="34" charset="0"/>
                  <a:ea typeface="Times New Roman" pitchFamily="18" charset="0"/>
                </a:rPr>
                <a:t>Poslovni učinki</a:t>
              </a:r>
              <a:endParaRPr lang="sl-SI" sz="22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4555" y="1607"/>
              <a:ext cx="615" cy="2685"/>
            </a:xfrm>
            <a:prstGeom prst="rect">
              <a:avLst/>
            </a:prstGeom>
            <a:solidFill>
              <a:srgbClr val="00457C"/>
            </a:solidFill>
            <a:ln w="9525">
              <a:noFill/>
              <a:miter lim="800000"/>
              <a:headEnd/>
              <a:tailEnd/>
            </a:ln>
          </p:spPr>
          <p:txBody>
            <a:bodyPr vert="vert270"/>
            <a:lstStyle>
              <a:defPPr>
                <a:defRPr lang="sl-SI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sl-SI" sz="2200" b="1" dirty="0">
                  <a:solidFill>
                    <a:schemeClr val="bg1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Myriad Pro" pitchFamily="34" charset="0"/>
                  <a:ea typeface="Times New Roman" pitchFamily="18" charset="0"/>
                </a:rPr>
                <a:t>RRI učinki</a:t>
              </a:r>
              <a:endParaRPr lang="sl-SI" sz="22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7438" y="1607"/>
              <a:ext cx="650" cy="2610"/>
            </a:xfrm>
            <a:prstGeom prst="rect">
              <a:avLst/>
            </a:prstGeom>
            <a:solidFill>
              <a:srgbClr val="00457C"/>
            </a:solidFill>
            <a:ln w="9525">
              <a:noFill/>
              <a:miter lim="800000"/>
              <a:headEnd/>
              <a:tailEnd/>
            </a:ln>
          </p:spPr>
          <p:txBody>
            <a:bodyPr vert="vert270"/>
            <a:lstStyle>
              <a:defPPr>
                <a:defRPr lang="sl-SI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sl-SI" sz="2200" b="1" dirty="0">
                  <a:solidFill>
                    <a:schemeClr val="bg1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Myriad Pro" pitchFamily="34" charset="0"/>
                  <a:ea typeface="Times New Roman" pitchFamily="18" charset="0"/>
                </a:rPr>
                <a:t>Okoljski učinki</a:t>
              </a:r>
              <a:endParaRPr lang="sl-SI" sz="22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endParaRPr>
            </a:p>
          </p:txBody>
        </p:sp>
      </p:grp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04158" y="4581128"/>
            <a:ext cx="8235906" cy="720080"/>
          </a:xfrm>
          <a:prstGeom prst="rect">
            <a:avLst/>
          </a:prstGeom>
          <a:solidFill>
            <a:srgbClr val="00457C"/>
          </a:soli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>
            <a:defPPr>
              <a:defRPr lang="sl-S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sl-SI" sz="2000" b="1" dirty="0" smtClean="0">
                <a:solidFill>
                  <a:schemeClr val="bg1"/>
                </a:solidFill>
                <a:latin typeface="Myriad Pro"/>
                <a:cs typeface="Times New Roman"/>
              </a:rPr>
              <a:t>28 razvojnih projektov, 14 podjetij, financiranje v višini</a:t>
            </a:r>
            <a:r>
              <a:rPr lang="sl-SI" sz="2000" b="1" dirty="0" smtClean="0">
                <a:solidFill>
                  <a:srgbClr val="FFFFFF"/>
                </a:solidFill>
                <a:latin typeface="Myriad Pro" pitchFamily="34" charset="0"/>
                <a:ea typeface="Times New Roman" pitchFamily="18" charset="0"/>
              </a:rPr>
              <a:t> 211 mio EUR</a:t>
            </a:r>
          </a:p>
          <a:p>
            <a:pPr algn="ctr" eaLnBrk="0" hangingPunct="0">
              <a:defRPr/>
            </a:pPr>
            <a:r>
              <a:rPr lang="sl-SI" sz="1400" dirty="0" smtClean="0">
                <a:solidFill>
                  <a:srgbClr val="FFFFFF"/>
                </a:solidFill>
                <a:latin typeface="Myriad Pro" pitchFamily="34" charset="0"/>
              </a:rPr>
              <a:t>(130 mio iz vira EIB, 81 mio iz drugih virov SID banke)</a:t>
            </a:r>
            <a:endParaRPr lang="sl-SI" sz="1400" dirty="0">
              <a:latin typeface="Arial" pitchFamily="34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504158" y="5517232"/>
            <a:ext cx="8235906" cy="720080"/>
          </a:xfrm>
          <a:prstGeom prst="rect">
            <a:avLst/>
          </a:prstGeom>
          <a:solidFill>
            <a:srgbClr val="00457C"/>
          </a:soli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sl-S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sl-SI" b="1" dirty="0" smtClean="0">
                <a:solidFill>
                  <a:schemeClr val="bg1"/>
                </a:solidFill>
                <a:latin typeface="Myriad Pro"/>
                <a:ea typeface="Times New Roman"/>
              </a:rPr>
              <a:t>Vi</a:t>
            </a:r>
            <a:r>
              <a:rPr lang="sl-SI" b="1" dirty="0" smtClean="0">
                <a:solidFill>
                  <a:schemeClr val="bg1"/>
                </a:solidFill>
                <a:latin typeface="Arial"/>
                <a:ea typeface="Times New Roman"/>
              </a:rPr>
              <a:t>š</a:t>
            </a:r>
            <a:r>
              <a:rPr lang="sl-SI" b="1" dirty="0" smtClean="0">
                <a:solidFill>
                  <a:schemeClr val="bg1"/>
                </a:solidFill>
                <a:latin typeface="Myriad Pro"/>
                <a:ea typeface="Times New Roman"/>
              </a:rPr>
              <a:t>ja realizacija prihodkov v skupni višini 498 mio EUR </a:t>
            </a:r>
          </a:p>
          <a:p>
            <a:pPr algn="ctr" eaLnBrk="0" hangingPunct="0">
              <a:defRPr/>
            </a:pPr>
            <a:r>
              <a:rPr lang="sl-SI" b="1" dirty="0" smtClean="0">
                <a:solidFill>
                  <a:schemeClr val="bg1"/>
                </a:solidFill>
                <a:latin typeface="Myriad Pro"/>
                <a:ea typeface="Times New Roman"/>
              </a:rPr>
              <a:t>na letni ravni ob polnem zagonu projektov.</a:t>
            </a:r>
            <a:endParaRPr lang="sl-SI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1DB15-62AC-4A4E-B00D-C203D4529292}" type="slidenum">
              <a:rPr lang="sl-SI" smtClean="0"/>
              <a:pPr>
                <a:defRPr/>
              </a:pPr>
              <a:t>21</a:t>
            </a:fld>
            <a:endParaRPr lang="sl-SI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2. Strateška konferenca Slovenija 5.0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6208177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192588" cy="720080"/>
          </a:xfr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sl-SI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Slovenska Strategija pametne specializacije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496944" cy="5257254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500"/>
              </a:spcAft>
            </a:pPr>
            <a:r>
              <a:rPr lang="sl-SI" sz="2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Orientirana na razvojne faze in razvojne projekte, ki niso „</a:t>
            </a:r>
            <a:r>
              <a:rPr lang="sl-SI" sz="205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bankable</a:t>
            </a:r>
            <a:r>
              <a:rPr lang="sl-SI" sz="2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 in s tega vidika tudi niso ustrezni za EFSI</a:t>
            </a:r>
          </a:p>
          <a:p>
            <a:pPr>
              <a:lnSpc>
                <a:spcPct val="120000"/>
              </a:lnSpc>
              <a:spcAft>
                <a:spcPts val="500"/>
              </a:spcAft>
            </a:pPr>
            <a:r>
              <a:rPr lang="sl-SI" sz="2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Visokotehnološke rešitve na </a:t>
            </a:r>
            <a:r>
              <a:rPr lang="sl-SI" sz="205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nišnih</a:t>
            </a:r>
            <a:r>
              <a:rPr lang="sl-SI" sz="2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področjih - Pretežno nepovratna sredstva</a:t>
            </a:r>
          </a:p>
          <a:p>
            <a:pPr>
              <a:lnSpc>
                <a:spcPct val="120000"/>
              </a:lnSpc>
              <a:spcAft>
                <a:spcPts val="500"/>
              </a:spcAft>
            </a:pPr>
            <a:r>
              <a:rPr lang="sl-SI" sz="2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Vloga SID banke na projektnemu financiranju, svetovalni funkciji (EIAH) in investicijskih platformah</a:t>
            </a:r>
          </a:p>
          <a:p>
            <a:pPr>
              <a:lnSpc>
                <a:spcPct val="120000"/>
              </a:lnSpc>
              <a:spcAft>
                <a:spcPts val="500"/>
              </a:spcAft>
            </a:pPr>
            <a:r>
              <a:rPr lang="sl-SI" sz="2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Definirana so prednostna področja, rezultati in finančni okvir</a:t>
            </a:r>
          </a:p>
          <a:p>
            <a:pPr>
              <a:lnSpc>
                <a:spcPct val="120000"/>
              </a:lnSpc>
              <a:spcAft>
                <a:spcPts val="500"/>
              </a:spcAft>
            </a:pPr>
            <a:r>
              <a:rPr lang="sl-SI" sz="2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Premalo usmeritve v kombiniranje povratnih in nepovratnih sredstev (</a:t>
            </a:r>
            <a:r>
              <a:rPr lang="sl-SI" sz="205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blending</a:t>
            </a:r>
            <a:r>
              <a:rPr lang="sl-SI" sz="2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finančni inženiring)</a:t>
            </a:r>
          </a:p>
          <a:p>
            <a:pPr>
              <a:lnSpc>
                <a:spcPct val="120000"/>
              </a:lnSpc>
              <a:spcAft>
                <a:spcPts val="500"/>
              </a:spcAft>
            </a:pPr>
            <a:r>
              <a:rPr lang="sl-SI" sz="2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Dvojni negativni efekt (nepovratna s premalo </a:t>
            </a:r>
            <a:r>
              <a:rPr lang="sl-SI" sz="205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multiplikacije</a:t>
            </a:r>
            <a:r>
              <a:rPr lang="sl-SI" sz="2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povratna s premalo vzvoda), pri čemer bodo nepovratna sredstva vedno „zanimivejša“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1DB15-62AC-4A4E-B00D-C203D4529292}" type="slidenum">
              <a:rPr lang="sl-SI" smtClean="0"/>
              <a:pPr>
                <a:defRPr/>
              </a:pPr>
              <a:t>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2. Strateška konferenca Slovenija 5.0</a:t>
            </a:r>
            <a:endParaRPr lang="sl-SI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sl-SI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Način vključevanja SID banke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971600" y="2522371"/>
            <a:ext cx="4248472" cy="772841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9050" cap="flat" cmpd="sng" algn="ctr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Strategija pametne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specializacije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851920" y="2473649"/>
            <a:ext cx="4248472" cy="864096"/>
          </a:xfrm>
          <a:prstGeom prst="rect">
            <a:avLst/>
          </a:prstGeom>
          <a:solidFill>
            <a:srgbClr val="EBC2BB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SID banka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971600" y="3490145"/>
            <a:ext cx="2865437" cy="495672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subvencije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37037" y="3490145"/>
            <a:ext cx="1383035" cy="495672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finančni inženiring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220072" y="3490145"/>
            <a:ext cx="2880320" cy="495672"/>
          </a:xfrm>
          <a:prstGeom prst="rect">
            <a:avLst/>
          </a:prstGeom>
          <a:solidFill>
            <a:srgbClr val="EBC2B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l-S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klasični krediti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966760" y="3985817"/>
            <a:ext cx="3561794" cy="495672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l-S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nepovratna sredstva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28554" y="3985817"/>
            <a:ext cx="3571838" cy="495672"/>
          </a:xfrm>
          <a:prstGeom prst="rect">
            <a:avLst/>
          </a:prstGeom>
          <a:solidFill>
            <a:srgbClr val="EBC2B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l-S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povratna sredstva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862553" y="2522371"/>
            <a:ext cx="1368152" cy="772841"/>
          </a:xfrm>
          <a:prstGeom prst="rect">
            <a:avLst/>
          </a:prstGeom>
          <a:pattFill prst="lt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22225" cap="flat" cmpd="sng" algn="ctr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l-SI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PRESEK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1DB15-62AC-4A4E-B00D-C203D4529292}" type="slidenum">
              <a:rPr lang="sl-SI" smtClean="0"/>
              <a:pPr>
                <a:defRPr/>
              </a:pPr>
              <a:t>23</a:t>
            </a:fld>
            <a:endParaRPr lang="sl-SI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2. Strateška konferenca Slovenija 5.0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397797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052736"/>
            <a:ext cx="3326391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sl-SI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Energetsko </a:t>
            </a:r>
            <a:r>
              <a:rPr lang="sl-SI" sz="28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pogodbeništvo</a:t>
            </a:r>
            <a:endParaRPr lang="sl-SI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80728"/>
            <a:ext cx="5184576" cy="2520280"/>
          </a:xfrm>
        </p:spPr>
        <p:txBody>
          <a:bodyPr/>
          <a:lstStyle/>
          <a:p>
            <a:pPr marL="0" indent="0">
              <a:spcAft>
                <a:spcPts val="300"/>
              </a:spcAft>
              <a:buClr>
                <a:srgbClr val="C00000"/>
              </a:buClr>
            </a:pPr>
            <a:r>
              <a:rPr lang="sl-SI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B1 </a:t>
            </a:r>
          </a:p>
          <a:p>
            <a:pPr marL="444500" lvl="1" indent="-174625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l-SI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Skladno s cilji EU je do 2020 potrebno doseči 20% izboljšanje energetske učinkovitosti glede na 2006.</a:t>
            </a:r>
          </a:p>
          <a:p>
            <a:pPr marL="444500" lvl="0" indent="-174625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l-SI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skladu z direktivo EK je od 1.1.2014 dalje potrebno </a:t>
            </a:r>
            <a:r>
              <a:rPr lang="sl-SI" sz="1100" dirty="0" smtClean="0"/>
              <a:t>vsako leto prenoviti 3% skupne tlorisne površine stavb v lasti in rabi oseb ožjega javnega sektorja. Da bi dosegli cilje je potrebno obnoviti 1.800.000 m2 površin v stavbah javnega sektorja.</a:t>
            </a:r>
            <a:endParaRPr lang="sl-SI" sz="11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lvl="0" indent="-174625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l-SI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Manko proračunskih sredstev za dosego teh ciljev. </a:t>
            </a:r>
          </a:p>
          <a:p>
            <a:pPr marL="444500" lvl="0" indent="-174625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l-SI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Rešitev: prenova stavb po modelu energetskega </a:t>
            </a:r>
            <a:r>
              <a:rPr lang="sl-SI" sz="11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pogodbeništva</a:t>
            </a:r>
            <a:r>
              <a:rPr lang="sl-SI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Takega načina se v državah zahodne Evrope poslužuje predvsem javni sektor.</a:t>
            </a:r>
          </a:p>
          <a:p>
            <a:pPr marL="444500" indent="-174625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l-SI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Financiranje energetske obnove stavb širšega javnega sektorja (vključno občin in javnih podjetij)- financira se ESCO podjetja, ki izvedejo energetsko prenovo po modelu energetskega </a:t>
            </a:r>
            <a:r>
              <a:rPr lang="sl-SI" sz="11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pogodbeništva</a:t>
            </a:r>
            <a:r>
              <a:rPr lang="sl-SI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endParaRPr lang="sl-SI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67544" y="980728"/>
            <a:ext cx="8055743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ts val="300"/>
              </a:spcAft>
              <a:buClr>
                <a:srgbClr val="C00000"/>
              </a:buClr>
              <a:defRPr/>
            </a:pPr>
            <a:r>
              <a:rPr lang="sl-SI" sz="160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Posojilni sklad za EE prenovo stavb javnega sektorja</a:t>
            </a:r>
            <a:endParaRPr lang="sl-SI" sz="3200" kern="0" dirty="0">
              <a:solidFill>
                <a:srgbClr val="00457C"/>
              </a:solidFill>
              <a:latin typeface="Arial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12313433"/>
              </p:ext>
            </p:extLst>
          </p:nvPr>
        </p:nvGraphicFramePr>
        <p:xfrm>
          <a:off x="4499992" y="4941168"/>
          <a:ext cx="4248000" cy="115232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62000"/>
                <a:gridCol w="1062000"/>
                <a:gridCol w="1062000"/>
                <a:gridCol w="1062000"/>
              </a:tblGrid>
              <a:tr h="171832"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>
                          <a:solidFill>
                            <a:srgbClr val="00457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Sredstva - plasiranje</a:t>
                      </a:r>
                      <a:endParaRPr lang="sl-SI" sz="1000" dirty="0">
                        <a:solidFill>
                          <a:srgbClr val="00457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>
                          <a:solidFill>
                            <a:srgbClr val="00457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2016</a:t>
                      </a:r>
                      <a:endParaRPr lang="sl-SI" sz="1000" dirty="0">
                        <a:solidFill>
                          <a:srgbClr val="00457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>
                          <a:solidFill>
                            <a:srgbClr val="00457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2017-2023</a:t>
                      </a:r>
                      <a:endParaRPr lang="sl-SI" sz="1000" dirty="0">
                        <a:solidFill>
                          <a:srgbClr val="00457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>
                          <a:solidFill>
                            <a:srgbClr val="00457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Skupaj</a:t>
                      </a:r>
                      <a:endParaRPr lang="sl-SI" sz="1000" dirty="0">
                        <a:solidFill>
                          <a:srgbClr val="00457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>
                          <a:solidFill>
                            <a:srgbClr val="00457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Lastna</a:t>
                      </a:r>
                      <a:r>
                        <a:rPr lang="sl-SI" sz="1000" baseline="0" dirty="0" smtClean="0">
                          <a:solidFill>
                            <a:srgbClr val="00457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sredstva</a:t>
                      </a:r>
                      <a:endParaRPr lang="sl-SI" sz="1000" dirty="0">
                        <a:solidFill>
                          <a:srgbClr val="00457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>
                          <a:solidFill>
                            <a:srgbClr val="00457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13,2 mio €</a:t>
                      </a:r>
                      <a:endParaRPr lang="sl-SI" sz="1000" dirty="0">
                        <a:solidFill>
                          <a:srgbClr val="00457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>
                          <a:solidFill>
                            <a:srgbClr val="00457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9,4 mio € letno</a:t>
                      </a:r>
                      <a:endParaRPr lang="sl-SI" sz="1000" dirty="0">
                        <a:solidFill>
                          <a:srgbClr val="00457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>
                          <a:solidFill>
                            <a:srgbClr val="00457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79 mio €</a:t>
                      </a:r>
                      <a:endParaRPr lang="sl-SI" sz="1000" dirty="0">
                        <a:solidFill>
                          <a:srgbClr val="00457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>
                          <a:solidFill>
                            <a:srgbClr val="00457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EKP sredstva</a:t>
                      </a:r>
                      <a:endParaRPr lang="sl-SI" sz="1000" dirty="0">
                        <a:solidFill>
                          <a:srgbClr val="00457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>
                          <a:solidFill>
                            <a:srgbClr val="00457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 mio</a:t>
                      </a:r>
                      <a:r>
                        <a:rPr lang="sl-SI" sz="1000" baseline="0" dirty="0" smtClean="0">
                          <a:solidFill>
                            <a:srgbClr val="00457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€</a:t>
                      </a:r>
                      <a:endParaRPr lang="sl-SI" sz="1000" dirty="0">
                        <a:solidFill>
                          <a:srgbClr val="00457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>
                          <a:solidFill>
                            <a:srgbClr val="00457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 mio € letno</a:t>
                      </a:r>
                      <a:endParaRPr lang="sl-SI" sz="1000" dirty="0">
                        <a:solidFill>
                          <a:srgbClr val="00457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>
                          <a:solidFill>
                            <a:srgbClr val="00457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106 mio €</a:t>
                      </a:r>
                      <a:endParaRPr lang="sl-SI" sz="1000" dirty="0">
                        <a:solidFill>
                          <a:srgbClr val="00457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pPr algn="ctr"/>
                      <a:r>
                        <a:rPr lang="sl-SI" sz="1000" b="1" dirty="0" smtClean="0">
                          <a:solidFill>
                            <a:srgbClr val="00457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Skupaj</a:t>
                      </a:r>
                      <a:endParaRPr lang="sl-SI" sz="1000" b="1" dirty="0">
                        <a:solidFill>
                          <a:srgbClr val="00457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b="1" dirty="0" smtClean="0">
                          <a:solidFill>
                            <a:srgbClr val="00457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28,2 mio</a:t>
                      </a:r>
                      <a:r>
                        <a:rPr lang="sl-SI" sz="1000" b="1" baseline="0" dirty="0" smtClean="0">
                          <a:solidFill>
                            <a:srgbClr val="00457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€</a:t>
                      </a:r>
                      <a:endParaRPr lang="sl-SI" sz="1000" b="1" dirty="0">
                        <a:solidFill>
                          <a:srgbClr val="00457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b="1" dirty="0" smtClean="0">
                          <a:solidFill>
                            <a:srgbClr val="00457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22,4 mio €</a:t>
                      </a:r>
                      <a:endParaRPr lang="sl-SI" sz="1000" b="1" dirty="0">
                        <a:solidFill>
                          <a:srgbClr val="00457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b="1" dirty="0" smtClean="0">
                          <a:solidFill>
                            <a:srgbClr val="00457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185 mio €</a:t>
                      </a:r>
                      <a:endParaRPr lang="sl-SI" sz="1000" b="1" dirty="0">
                        <a:solidFill>
                          <a:srgbClr val="00457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51520" y="3645024"/>
            <a:ext cx="864096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4500" indent="-174625" algn="just">
              <a:spcBef>
                <a:spcPct val="20000"/>
              </a:spcBef>
              <a:spcAft>
                <a:spcPts val="300"/>
              </a:spcAft>
            </a:pPr>
            <a:r>
              <a:rPr lang="sl-SI" sz="1100" dirty="0" smtClean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Glavni namen je vključevanje zasebnih investitorjev brez angažiranja lastnih finančnih sredstev javnega sektorja.</a:t>
            </a:r>
          </a:p>
          <a:p>
            <a:pPr marL="444500" indent="-174625" algn="just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l-SI" sz="1100" dirty="0" smtClean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 financiranja: Sredstva SID banke + povratna in nepovratna kohezijska sredstva 105 mio€ (MZI)+ 20% lastna udeležba kreditojemalca (ESCO podjetje).</a:t>
            </a:r>
          </a:p>
          <a:p>
            <a:pPr marL="444500" indent="-174625" algn="just">
              <a:spcBef>
                <a:spcPct val="20000"/>
              </a:spcBef>
              <a:spcAft>
                <a:spcPts val="300"/>
              </a:spcAft>
            </a:pPr>
            <a:r>
              <a:rPr lang="sl-SI" sz="1100" dirty="0" smtClean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SID banka skupaj s kohezijskimi sredstvi zagotovi 185 mio € v obdobju 2016-2023 za program obsega 245 mio €. </a:t>
            </a:r>
          </a:p>
          <a:p>
            <a:pPr marL="444500" indent="-174625" algn="just">
              <a:spcBef>
                <a:spcPct val="20000"/>
              </a:spcBef>
              <a:spcAft>
                <a:spcPts val="300"/>
              </a:spcAft>
            </a:pPr>
            <a:r>
              <a:rPr lang="sl-SI" sz="1100" dirty="0" smtClean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Zniževanje tveganja za SID banko: prva izguba garancija EFSI; druga izguba kohezijska sredstva (MZI).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788024" y="4725144"/>
            <a:ext cx="337599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1950" indent="-180975" algn="just">
              <a:spcBef>
                <a:spcPct val="200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sl-SI" sz="1100" u="sng" dirty="0" smtClean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Predviden obseg financiranja po letih: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95536" y="4725144"/>
            <a:ext cx="403244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4500" indent="-174625" algn="just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l-SI" sz="1100" dirty="0" smtClean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 investicijah, ki ne dosegajo ustreznega donosa so potrebne subvencije – kohezijska nepovratna sredstva.</a:t>
            </a:r>
          </a:p>
          <a:p>
            <a:pPr marL="444500" indent="-174625" algn="just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l-SI" sz="1100" dirty="0" smtClean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 pristop: način projektnega financiranja, zavarovanje prihodnjih terjatev,…</a:t>
            </a:r>
          </a:p>
          <a:p>
            <a:pPr marL="444500" indent="-174625" algn="just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l-SI" sz="1100" dirty="0" smtClean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Predviden pričetek: zadnje četrtletje 2016.</a:t>
            </a:r>
          </a:p>
          <a:p>
            <a:pPr marL="444500" indent="-174625" algn="just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l-SI" sz="1100" dirty="0" smtClean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Potrebno zagotoviti: podpis pogodbe z MZI za kohezijska sredstva, potrditev projekta s strani EFSI.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1DB15-62AC-4A4E-B00D-C203D4529292}" type="slidenum">
              <a:rPr lang="sl-SI" smtClean="0"/>
              <a:pPr>
                <a:defRPr/>
              </a:pPr>
              <a:t>24</a:t>
            </a:fld>
            <a:endParaRPr lang="sl-SI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2. Strateška konferenca Slovenija 5.0</a:t>
            </a:r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1897154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753545"/>
          </a:xfrm>
        </p:spPr>
        <p:txBody>
          <a:bodyPr/>
          <a:lstStyle/>
          <a:p>
            <a:pPr marL="0" indent="0">
              <a:buNone/>
            </a:pPr>
            <a:r>
              <a:rPr lang="sl-SI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IZVOZNI KREDITI</a:t>
            </a:r>
          </a:p>
          <a:p>
            <a:r>
              <a:rPr lang="sl-SI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Izvozno financiranje – individualni posli</a:t>
            </a:r>
          </a:p>
          <a:p>
            <a:r>
              <a:rPr lang="sl-SI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Soft</a:t>
            </a:r>
            <a:r>
              <a:rPr lang="sl-SI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l-SI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loan</a:t>
            </a:r>
            <a:r>
              <a:rPr lang="sl-SI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(kombinacija ODA preko CMSR)</a:t>
            </a:r>
          </a:p>
          <a:p>
            <a:r>
              <a:rPr lang="sl-SI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Razvojni programi (ustaljeni programi posojil preko bank)</a:t>
            </a:r>
          </a:p>
          <a:p>
            <a:r>
              <a:rPr lang="sl-SI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Zavarovanje izvoznih posojil</a:t>
            </a:r>
          </a:p>
          <a:p>
            <a:r>
              <a:rPr lang="sl-SI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Zavarovanje kreditov za pripravo na izvoz</a:t>
            </a:r>
          </a:p>
          <a:p>
            <a:r>
              <a:rPr lang="sl-SI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Zavarovanje investicij</a:t>
            </a:r>
          </a:p>
          <a:p>
            <a:r>
              <a:rPr lang="sl-SI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Zavarovanje bančnih garancij </a:t>
            </a:r>
          </a:p>
          <a:p>
            <a:r>
              <a:rPr lang="sl-SI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Programi povezanih družb</a:t>
            </a:r>
          </a:p>
          <a:p>
            <a:r>
              <a:rPr lang="sl-SI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PKZ – zavarovanje izvoznih terjatev</a:t>
            </a:r>
          </a:p>
          <a:p>
            <a:r>
              <a:rPr lang="sl-SI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PKZ – upravljanje z riziki</a:t>
            </a:r>
          </a:p>
          <a:p>
            <a:r>
              <a:rPr lang="sl-SI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PF – izvozni </a:t>
            </a:r>
            <a:r>
              <a:rPr lang="sl-SI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faktoring</a:t>
            </a:r>
            <a:endParaRPr lang="sl-SI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sl-SI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</a:t>
            </a:r>
            <a:r>
              <a:rPr lang="sl-SI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l-SI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Kolekt</a:t>
            </a:r>
            <a:r>
              <a:rPr lang="sl-SI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– izterjava dolgov</a:t>
            </a:r>
          </a:p>
          <a:p>
            <a:r>
              <a:rPr lang="sl-SI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</a:t>
            </a:r>
            <a:r>
              <a:rPr lang="sl-SI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l-SI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Kolekt</a:t>
            </a:r>
            <a:r>
              <a:rPr lang="sl-SI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– bonitetne informacije </a:t>
            </a:r>
          </a:p>
          <a:p>
            <a:r>
              <a:rPr lang="sl-SI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CMSR – Ocene deželnih tveganj</a:t>
            </a:r>
          </a:p>
          <a:p>
            <a:r>
              <a:rPr lang="sl-SI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CMSR – Mednarodno razvojno sodelovanje</a:t>
            </a:r>
          </a:p>
          <a:p>
            <a:r>
              <a:rPr lang="sl-SI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CMSR – Tržne analize</a:t>
            </a:r>
            <a:endParaRPr lang="sl-SI" sz="16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528" y="188640"/>
            <a:ext cx="6552728" cy="633412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sl-SI" sz="25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Neposredno </a:t>
            </a:r>
            <a:r>
              <a:rPr lang="sl-SI" sz="25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financiranje</a:t>
            </a:r>
            <a:endParaRPr lang="sl-SI" sz="2500" b="1" kern="1200" dirty="0">
              <a:solidFill>
                <a:srgbClr val="B51E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1DB15-62AC-4A4E-B00D-C203D4529292}" type="slidenum">
              <a:rPr lang="sl-SI" smtClean="0"/>
              <a:pPr>
                <a:defRPr/>
              </a:pPr>
              <a:t>25</a:t>
            </a:fld>
            <a:endParaRPr lang="sl-S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2. Strateška konferenca Slovenija 5.0</a:t>
            </a:r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320320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03" y="1052736"/>
            <a:ext cx="8496943" cy="5140276"/>
          </a:xfrm>
        </p:spPr>
        <p:txBody>
          <a:bodyPr/>
          <a:lstStyle/>
          <a:p>
            <a:pPr hangingPunct="0">
              <a:lnSpc>
                <a:spcPct val="120000"/>
              </a:lnSpc>
              <a:buFont typeface="+mj-lt"/>
              <a:buAutoNum type="arabicParenR"/>
            </a:pPr>
            <a:r>
              <a:rPr lang="sl-SI" sz="2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Razvojno posojilo na osnovi koncepta “potrpežljivo posojilo” – sklad za naložbe in sklad za obratni </a:t>
            </a:r>
            <a:r>
              <a:rPr lang="sl-SI" sz="2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kapital</a:t>
            </a:r>
          </a:p>
          <a:p>
            <a:pPr hangingPunct="0">
              <a:lnSpc>
                <a:spcPct val="120000"/>
              </a:lnSpc>
              <a:buFont typeface="+mj-lt"/>
              <a:buAutoNum type="arabicParenR"/>
            </a:pPr>
            <a:r>
              <a:rPr lang="sl-SI" sz="2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EIAH/EFSI; projektno financiranje, svetovanje</a:t>
            </a:r>
          </a:p>
          <a:p>
            <a:pPr hangingPunct="0">
              <a:lnSpc>
                <a:spcPct val="120000"/>
              </a:lnSpc>
              <a:buFont typeface="+mj-lt"/>
              <a:buAutoNum type="arabicParenR"/>
            </a:pPr>
            <a:r>
              <a:rPr lang="sl-SI" sz="2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Sklad skladov in povezovanje programov (?)</a:t>
            </a:r>
          </a:p>
          <a:p>
            <a:pPr hangingPunct="0">
              <a:lnSpc>
                <a:spcPct val="120000"/>
              </a:lnSpc>
              <a:buFont typeface="+mj-lt"/>
              <a:buAutoNum type="arabicParenR"/>
            </a:pPr>
            <a:r>
              <a:rPr lang="sl-SI" sz="2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Energetska učinkovitost (ESCO, javne stavbe)</a:t>
            </a:r>
          </a:p>
          <a:p>
            <a:pPr hangingPunct="0">
              <a:lnSpc>
                <a:spcPct val="120000"/>
              </a:lnSpc>
              <a:buFont typeface="+mj-lt"/>
              <a:buAutoNum type="arabicParenR"/>
            </a:pPr>
            <a:r>
              <a:rPr lang="sl-SI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MSP (</a:t>
            </a:r>
            <a:r>
              <a:rPr lang="sl-SI" sz="2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mezzanine</a:t>
            </a:r>
            <a:r>
              <a:rPr lang="sl-SI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l-SI" sz="2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equity</a:t>
            </a:r>
            <a:r>
              <a:rPr lang="sl-SI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hangingPunct="0">
              <a:lnSpc>
                <a:spcPct val="120000"/>
              </a:lnSpc>
              <a:buFont typeface="+mj-lt"/>
              <a:buAutoNum type="arabicParenR"/>
            </a:pPr>
            <a:r>
              <a:rPr lang="sl-SI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Občine (nadgradnja)</a:t>
            </a:r>
          </a:p>
          <a:p>
            <a:pPr hangingPunct="0">
              <a:lnSpc>
                <a:spcPct val="120000"/>
              </a:lnSpc>
              <a:buFont typeface="+mj-lt"/>
              <a:buAutoNum type="arabicParenR"/>
            </a:pPr>
            <a:r>
              <a:rPr lang="sl-SI" sz="2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Krožno gospodarstvo (politika)</a:t>
            </a:r>
          </a:p>
          <a:p>
            <a:pPr hangingPunct="0">
              <a:lnSpc>
                <a:spcPct val="120000"/>
              </a:lnSpc>
              <a:buFont typeface="+mj-lt"/>
              <a:buAutoNum type="arabicParenR"/>
            </a:pPr>
            <a:r>
              <a:rPr lang="sl-SI" sz="2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Izvoz – dopolnitve programov</a:t>
            </a:r>
          </a:p>
          <a:p>
            <a:pPr hangingPunct="0">
              <a:lnSpc>
                <a:spcPct val="120000"/>
              </a:lnSpc>
              <a:buFont typeface="+mj-lt"/>
              <a:buAutoNum type="arabicParenR"/>
            </a:pPr>
            <a:r>
              <a:rPr lang="sl-SI" sz="2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Razvojno spodbujevalna platforma za izvajanje finančnih instrumentov EKP </a:t>
            </a:r>
            <a:endParaRPr lang="sl-SI" sz="2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03225" y="116632"/>
            <a:ext cx="63373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800" b="1">
                <a:solidFill>
                  <a:srgbClr val="B51E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ctr" eaLnBrk="0" hangingPunct="0">
              <a:defRPr sz="4400">
                <a:solidFill>
                  <a:srgbClr val="B51E17"/>
                </a:solidFill>
                <a:latin typeface="Myriad Pro" pitchFamily="34" charset="0"/>
              </a:defRPr>
            </a:lvl2pPr>
            <a:lvl3pPr algn="ctr" eaLnBrk="0" hangingPunct="0">
              <a:defRPr sz="4400">
                <a:solidFill>
                  <a:srgbClr val="B51E17"/>
                </a:solidFill>
                <a:latin typeface="Myriad Pro" pitchFamily="34" charset="0"/>
              </a:defRPr>
            </a:lvl3pPr>
            <a:lvl4pPr algn="ctr" eaLnBrk="0" hangingPunct="0">
              <a:defRPr sz="4400">
                <a:solidFill>
                  <a:srgbClr val="B51E17"/>
                </a:solidFill>
                <a:latin typeface="Myriad Pro" pitchFamily="34" charset="0"/>
              </a:defRPr>
            </a:lvl4pPr>
            <a:lvl5pPr algn="ctr" eaLnBrk="0" hangingPunct="0">
              <a:defRPr sz="4400">
                <a:solidFill>
                  <a:srgbClr val="B51E17"/>
                </a:solidFill>
                <a:latin typeface="Myriad Pro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Myriad Pro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Myriad Pro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Myriad Pro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Myriad Pro" pitchFamily="34" charset="0"/>
              </a:defRPr>
            </a:lvl9pPr>
          </a:lstStyle>
          <a:p>
            <a:r>
              <a:rPr lang="sl-SI" dirty="0"/>
              <a:t>Novi prilagojeni instrumenti/programi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1DB15-62AC-4A4E-B00D-C203D4529292}" type="slidenum">
              <a:rPr lang="sl-SI" smtClean="0"/>
              <a:pPr>
                <a:defRPr/>
              </a:pPr>
              <a:t>26</a:t>
            </a:fld>
            <a:endParaRPr lang="sl-S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2. Strateška konferenca Slovenija 5.0</a:t>
            </a:r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258781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sl-SI" sz="2800" b="1" kern="1200" dirty="0" smtClean="0">
                <a:solidFill>
                  <a:srgbClr val="B51E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Podpora izvozu</a:t>
            </a:r>
            <a:endParaRPr lang="sl-SI" sz="2800" b="1" kern="1200" dirty="0">
              <a:solidFill>
                <a:srgbClr val="B51E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967287"/>
          </a:xfrm>
        </p:spPr>
        <p:txBody>
          <a:bodyPr/>
          <a:lstStyle/>
          <a:p>
            <a:pPr algn="just">
              <a:lnSpc>
                <a:spcPct val="120000"/>
              </a:lnSpc>
              <a:spcAft>
                <a:spcPts val="200"/>
              </a:spcAft>
            </a:pPr>
            <a:r>
              <a:rPr lang="sl-SI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Skupna vrednost finančnih instrumentov Skupine SID banka </a:t>
            </a:r>
            <a:r>
              <a:rPr lang="sl-SI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neposredno </a:t>
            </a:r>
            <a:r>
              <a:rPr lang="sl-SI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usmerjenih v spodbujanje internacionalizacije slovenskega </a:t>
            </a:r>
            <a:r>
              <a:rPr lang="sl-SI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</a:t>
            </a:r>
            <a:r>
              <a:rPr lang="sl-SI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2014 </a:t>
            </a:r>
            <a:r>
              <a:rPr lang="sl-SI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zanašala okoli </a:t>
            </a:r>
            <a:r>
              <a:rPr lang="sl-SI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6,3 </a:t>
            </a:r>
            <a:r>
              <a:rPr lang="sl-SI" sz="1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mrd</a:t>
            </a:r>
            <a:r>
              <a:rPr lang="sl-SI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€.</a:t>
            </a:r>
          </a:p>
          <a:p>
            <a:pPr algn="just">
              <a:lnSpc>
                <a:spcPct val="120000"/>
              </a:lnSpc>
              <a:spcAft>
                <a:spcPts val="200"/>
              </a:spcAft>
            </a:pPr>
            <a:r>
              <a:rPr lang="sl-SI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2014 je SID banka nudila </a:t>
            </a:r>
            <a:r>
              <a:rPr lang="sl-SI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finančno </a:t>
            </a:r>
            <a:r>
              <a:rPr lang="sl-SI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podporo </a:t>
            </a:r>
            <a:r>
              <a:rPr lang="sl-SI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2.281 </a:t>
            </a:r>
            <a:r>
              <a:rPr lang="sl-SI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podjetjem (večinoma izvoznikom) </a:t>
            </a:r>
            <a:r>
              <a:rPr lang="sl-SI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preko </a:t>
            </a:r>
            <a:r>
              <a:rPr lang="sl-SI" sz="1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multiplikativnih</a:t>
            </a:r>
            <a:r>
              <a:rPr lang="sl-SI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učinkov </a:t>
            </a:r>
            <a:r>
              <a:rPr lang="sl-SI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spodbudila </a:t>
            </a:r>
            <a:r>
              <a:rPr lang="sl-SI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3,5 </a:t>
            </a:r>
            <a:r>
              <a:rPr lang="sl-SI" sz="1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mrd</a:t>
            </a:r>
            <a:r>
              <a:rPr lang="sl-SI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EUR izvoza.</a:t>
            </a:r>
          </a:p>
          <a:p>
            <a:pPr algn="just">
              <a:lnSpc>
                <a:spcPct val="120000"/>
              </a:lnSpc>
              <a:spcAft>
                <a:spcPts val="200"/>
              </a:spcAft>
            </a:pPr>
            <a:r>
              <a:rPr lang="sl-SI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Skupina </a:t>
            </a:r>
            <a:r>
              <a:rPr lang="sl-SI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SID banka s svojimi storitvami pokrije čez 20% </a:t>
            </a:r>
            <a:r>
              <a:rPr lang="sl-SI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(v letu 2014 22% pokritost) slovenskega </a:t>
            </a:r>
            <a:r>
              <a:rPr lang="sl-SI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izvoza, kar je </a:t>
            </a:r>
            <a:r>
              <a:rPr lang="sl-SI" sz="1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unikum</a:t>
            </a:r>
            <a:r>
              <a:rPr lang="sl-SI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svetu. </a:t>
            </a:r>
          </a:p>
          <a:p>
            <a:pPr algn="just">
              <a:lnSpc>
                <a:spcPct val="120000"/>
              </a:lnSpc>
              <a:spcAft>
                <a:spcPts val="200"/>
              </a:spcAft>
            </a:pPr>
            <a:r>
              <a:rPr lang="sl-SI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Skupina SID banka ima izjemno </a:t>
            </a:r>
            <a:r>
              <a:rPr lang="sl-SI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pomembno vlogo pri spodbujanju gospodarske aktivnosti in internacionalizaciji slovenskih podjetij v kar 107 državah po vsem </a:t>
            </a:r>
            <a:r>
              <a:rPr lang="sl-SI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svetu.</a:t>
            </a:r>
          </a:p>
          <a:p>
            <a:pPr algn="just">
              <a:lnSpc>
                <a:spcPct val="120000"/>
              </a:lnSpc>
              <a:spcAft>
                <a:spcPts val="200"/>
              </a:spcAft>
            </a:pPr>
            <a:r>
              <a:rPr lang="sl-SI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SID banka zagotavlja </a:t>
            </a:r>
            <a:r>
              <a:rPr lang="sl-SI" sz="17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komplemetarno</a:t>
            </a:r>
            <a:r>
              <a:rPr lang="sl-SI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podporo pri projektih na tujih trgih po vzoru nemške razvojne banke </a:t>
            </a:r>
            <a:r>
              <a:rPr lang="sl-SI" sz="17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KfW</a:t>
            </a:r>
            <a:r>
              <a:rPr lang="sl-SI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20000"/>
              </a:lnSpc>
              <a:spcAft>
                <a:spcPts val="200"/>
              </a:spcAft>
            </a:pPr>
            <a:r>
              <a:rPr lang="sl-SI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Glede na povpraševanje po zavarovanju novih izvoznih poslov bo SID banka povečevala svoje </a:t>
            </a:r>
            <a:r>
              <a:rPr lang="sl-SI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kapacitete</a:t>
            </a:r>
            <a:r>
              <a:rPr lang="sl-SI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l-SI" sz="17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  <a:spcAft>
                <a:spcPts val="200"/>
              </a:spcAft>
            </a:pPr>
            <a:r>
              <a:rPr lang="sl-SI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SID banka ima razvite vse potrebne instrumente za podporo izvozu.</a:t>
            </a:r>
            <a:endParaRPr lang="sl-SI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1DB15-62AC-4A4E-B00D-C203D4529292}" type="slidenum">
              <a:rPr lang="sl-SI" smtClean="0"/>
              <a:pPr>
                <a:defRPr/>
              </a:pPr>
              <a:t>27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2. Strateška konferenca Slovenija 5.0</a:t>
            </a:r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178395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6202363" cy="633412"/>
          </a:xfr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sl-SI" sz="2800" b="1" kern="1200" dirty="0" smtClean="0">
                <a:solidFill>
                  <a:srgbClr val="B51E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SID banka</a:t>
            </a:r>
            <a:endParaRPr lang="sl-SI" sz="2800" b="1" kern="1200" dirty="0">
              <a:solidFill>
                <a:srgbClr val="B51E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5" cy="4608511"/>
          </a:xfrm>
        </p:spPr>
        <p:txBody>
          <a:bodyPr/>
          <a:lstStyle/>
          <a:p>
            <a:r>
              <a:rPr lang="sl-SI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Financiranje projektov: </a:t>
            </a:r>
            <a:r>
              <a:rPr lang="sl-SI" sz="2400" u="sng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http://www.sid.si/Financiranje</a:t>
            </a:r>
          </a:p>
          <a:p>
            <a:pPr>
              <a:buNone/>
            </a:pPr>
            <a:endParaRPr lang="sl-SI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Pomoč pri svetovanju – ‘</a:t>
            </a:r>
            <a:r>
              <a:rPr lang="sl-SI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investable</a:t>
            </a:r>
            <a:r>
              <a:rPr lang="sl-SI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’, ‘</a:t>
            </a:r>
            <a:r>
              <a:rPr lang="sl-SI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bancable</a:t>
            </a:r>
            <a:r>
              <a:rPr lang="sl-SI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’, ‘</a:t>
            </a:r>
            <a:r>
              <a:rPr lang="sl-SI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junckable</a:t>
            </a:r>
            <a:r>
              <a:rPr lang="sl-SI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</a:p>
          <a:p>
            <a:endParaRPr lang="sl-SI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Mešanje resursov – BLENDING</a:t>
            </a:r>
          </a:p>
          <a:p>
            <a:endParaRPr lang="sl-SI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Novi programi za spremembo industrije v krožno gospodarstvo</a:t>
            </a:r>
          </a:p>
          <a:p>
            <a:endParaRPr lang="sl-SI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l-SI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1DB15-62AC-4A4E-B00D-C203D4529292}" type="slidenum">
              <a:rPr lang="sl-SI" smtClean="0"/>
              <a:pPr>
                <a:defRPr/>
              </a:pPr>
              <a:t>28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2. Strateška konferenca Slovenija 5.0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226677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2" y="1125538"/>
            <a:ext cx="8496175" cy="4967287"/>
          </a:xfrm>
        </p:spPr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/>
              <a:t>4</a:t>
            </a:r>
            <a:r>
              <a:rPr lang="sl-SI" dirty="0" smtClean="0"/>
              <a:t>) Kako financirati novo industrijo</a:t>
            </a:r>
            <a:endParaRPr lang="sl-SI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1DB15-62AC-4A4E-B00D-C203D4529292}" type="slidenum">
              <a:rPr lang="sl-SI" smtClean="0"/>
              <a:pPr>
                <a:defRPr/>
              </a:pPr>
              <a:t>29</a:t>
            </a:fld>
            <a:endParaRPr lang="sl-S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2. Strateška konferenca Slovenija 5.0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86406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sl-SI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Kazalo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600"/>
              </a:spcAft>
              <a:buAutoNum type="arabicParenR"/>
            </a:pPr>
            <a:r>
              <a:rPr lang="sl-SI" dirty="0" smtClean="0"/>
              <a:t>Nova industrijska politika</a:t>
            </a:r>
          </a:p>
          <a:p>
            <a:pPr marL="514350" indent="-514350">
              <a:spcAft>
                <a:spcPts val="600"/>
              </a:spcAft>
              <a:buAutoNum type="arabicParenR"/>
            </a:pPr>
            <a:r>
              <a:rPr lang="sl-SI" dirty="0" smtClean="0"/>
              <a:t>Naložbeni plan za Evropo</a:t>
            </a:r>
          </a:p>
          <a:p>
            <a:pPr marL="0" indent="0">
              <a:buNone/>
            </a:pPr>
            <a:r>
              <a:rPr lang="sl-SI" dirty="0"/>
              <a:t>3) SID banka v novem modelu financiranja</a:t>
            </a:r>
          </a:p>
          <a:p>
            <a:pPr marL="0" indent="0">
              <a:buNone/>
            </a:pPr>
            <a:r>
              <a:rPr lang="sl-SI" dirty="0"/>
              <a:t>     </a:t>
            </a:r>
            <a:r>
              <a:rPr lang="sl-SI" dirty="0" smtClean="0"/>
              <a:t>industrije</a:t>
            </a:r>
          </a:p>
          <a:p>
            <a:pPr marL="0" indent="0">
              <a:buNone/>
            </a:pPr>
            <a:r>
              <a:rPr lang="sl-SI" dirty="0"/>
              <a:t>4) Kako financirati novo </a:t>
            </a:r>
            <a:r>
              <a:rPr lang="sl-SI" dirty="0" smtClean="0"/>
              <a:t>industrijo</a:t>
            </a:r>
          </a:p>
          <a:p>
            <a:pPr marL="0" indent="0">
              <a:buNone/>
            </a:pPr>
            <a:r>
              <a:rPr lang="sl-SI" dirty="0" smtClean="0"/>
              <a:t>5) Vprašanja in odgovori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spcAft>
                <a:spcPts val="600"/>
              </a:spcAft>
              <a:buNone/>
            </a:pPr>
            <a:endParaRPr lang="sl-SI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53B2E-1C3A-40CE-BF77-82D3DE388222}" type="slidenum">
              <a:rPr lang="sl-SI" smtClean="0"/>
              <a:pPr>
                <a:defRPr/>
              </a:pPr>
              <a:t>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2. Strateška konferenca Slovenija 5.0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20520070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2932" y="44624"/>
            <a:ext cx="6337300" cy="792162"/>
          </a:xfr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sl-SI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Finančni viri kot vzvod za gospodarsko rast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sl-SI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Podjetja se po produktivnosti močno razlikujejo.</a:t>
            </a:r>
          </a:p>
          <a:p>
            <a:pPr>
              <a:buFont typeface="Arial" pitchFamily="34" charset="0"/>
              <a:buChar char="•"/>
            </a:pPr>
            <a:endParaRPr lang="sl-SI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l-SI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Potrebno je ločiti produktivna podjetja z dobrimi poslovnimi modeli in tehnologijo (samo tehnologija ni dovolj).</a:t>
            </a:r>
          </a:p>
          <a:p>
            <a:pPr>
              <a:buFont typeface="Arial" pitchFamily="34" charset="0"/>
              <a:buChar char="•"/>
            </a:pPr>
            <a:endParaRPr lang="sl-SI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l-SI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Alokacija resursov fiskalnih virov za podjetja z visoko produktivnostjo.</a:t>
            </a:r>
          </a:p>
          <a:p>
            <a:pPr>
              <a:buFont typeface="Arial" pitchFamily="34" charset="0"/>
              <a:buChar char="•"/>
            </a:pPr>
            <a:endParaRPr lang="sl-S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l-SI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 USREZNO IZVAJATI ALOKACIJO -  OCENA TVEGANJ</a:t>
            </a:r>
          </a:p>
          <a:p>
            <a:pPr>
              <a:buFont typeface="Arial" pitchFamily="34" charset="0"/>
              <a:buChar char="•"/>
            </a:pPr>
            <a:endParaRPr lang="sl-S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l-SI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PODJETJE/PODJETNIK UČINKOVITO ČRPA FISKALNE VIRE oz. TE UVEDE V SVOJE POSLOVANJE </a:t>
            </a:r>
          </a:p>
          <a:p>
            <a:pPr>
              <a:buFont typeface="Arial" pitchFamily="34" charset="0"/>
              <a:buChar char="•"/>
            </a:pPr>
            <a:endParaRPr lang="sl-SI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l-SI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1DB15-62AC-4A4E-B00D-C203D4529292}" type="slidenum">
              <a:rPr lang="sl-SI" smtClean="0"/>
              <a:pPr>
                <a:defRPr/>
              </a:pPr>
              <a:t>30</a:t>
            </a:fld>
            <a:endParaRPr lang="sl-S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2. Strateška konferenca Slovenija 5.0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86941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932" y="115888"/>
            <a:ext cx="6337300" cy="792162"/>
          </a:xfr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sl-SI" sz="2800" b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Dezinvestiranje</a:t>
            </a:r>
            <a:r>
              <a:rPr lang="sl-SI" sz="28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- investiranje</a:t>
            </a:r>
            <a:endParaRPr lang="sl-SI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700808"/>
            <a:ext cx="7344816" cy="265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eaLnBrk="0" hangingPunct="0">
              <a:spcBef>
                <a:spcPts val="0"/>
              </a:spcBef>
              <a:spcAft>
                <a:spcPts val="0"/>
              </a:spcAft>
            </a:pPr>
            <a:r>
              <a:rPr lang="sl-SI" sz="2800" dirty="0" smtClean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industrijske projekte narediti:</a:t>
            </a:r>
          </a:p>
          <a:p>
            <a:pPr indent="-342900" eaLnBrk="0" hangingPunct="0">
              <a:spcBef>
                <a:spcPts val="0"/>
              </a:spcBef>
              <a:spcAft>
                <a:spcPts val="0"/>
              </a:spcAft>
            </a:pPr>
            <a:endParaRPr lang="sl-SI" sz="2800" dirty="0" smtClean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l-SI" sz="2800" b="1" dirty="0" smtClean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‘INVESTABLE’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l-SI" sz="2800" b="1" dirty="0" smtClean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‘BANCABLE’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l-SI" sz="2800" b="1" dirty="0" smtClean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‘JUNCKABLE’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1DB15-62AC-4A4E-B00D-C203D4529292}" type="slidenum">
              <a:rPr lang="sl-SI" smtClean="0"/>
              <a:pPr>
                <a:defRPr/>
              </a:pPr>
              <a:t>31</a:t>
            </a:fld>
            <a:endParaRPr lang="sl-S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2. Strateška konferenca Slovenija 5.0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219339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82588"/>
            <a:ext cx="78867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932" y="115888"/>
            <a:ext cx="6337300" cy="792162"/>
          </a:xfr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sl-SI" sz="28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EFSI za industrijo</a:t>
            </a:r>
            <a:endParaRPr lang="sl-SI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53B2E-1C3A-40CE-BF77-82D3DE388222}" type="slidenum">
              <a:rPr lang="sl-SI" smtClean="0"/>
              <a:pPr>
                <a:defRPr/>
              </a:pPr>
              <a:t>32</a:t>
            </a:fld>
            <a:endParaRPr lang="sl-S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2. Strateška konferenca Slovenija 5.0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3219339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2932" y="115888"/>
            <a:ext cx="6337300" cy="792162"/>
          </a:xfr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sl-SI" sz="28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Ključna problema</a:t>
            </a:r>
            <a:endParaRPr lang="sl-SI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80729"/>
            <a:ext cx="8640960" cy="496922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sl-SI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Problem kvalitetne priprave projektov (tehnične in finančne)</a:t>
            </a:r>
          </a:p>
          <a:p>
            <a:pPr>
              <a:buFont typeface="Arial" pitchFamily="34" charset="0"/>
              <a:buChar char="•"/>
            </a:pPr>
            <a:endParaRPr lang="sl-SI" sz="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sl-SI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SID banka ne more prevzeti vloge tehnične priprave projektov (konflikt interesov, različna tehnična znanja, resursi), lahko pa začenja prevzemati vlogo svetovalca in povezovalca na projektih, še posebej v finančnem kontekstu</a:t>
            </a:r>
          </a:p>
          <a:p>
            <a:pPr>
              <a:buFont typeface="Arial" pitchFamily="34" charset="0"/>
              <a:buChar char="•"/>
            </a:pPr>
            <a:r>
              <a:rPr lang="sl-SI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Problem povezovanja s sredstvi in iniciativami v EU</a:t>
            </a:r>
          </a:p>
          <a:p>
            <a:pPr lvl="1">
              <a:buFont typeface="Arial" pitchFamily="34" charset="0"/>
              <a:buChar char="•"/>
            </a:pPr>
            <a:r>
              <a:rPr lang="sl-SI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Kohezijska sredstva</a:t>
            </a:r>
          </a:p>
          <a:p>
            <a:pPr lvl="1">
              <a:buFont typeface="Arial" pitchFamily="34" charset="0"/>
              <a:buChar char="•"/>
            </a:pPr>
            <a:r>
              <a:rPr lang="sl-SI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Junckerjev</a:t>
            </a:r>
            <a:r>
              <a:rPr lang="sl-SI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načrt/EFSI</a:t>
            </a:r>
          </a:p>
          <a:p>
            <a:pPr lvl="1">
              <a:buFont typeface="Arial" pitchFamily="34" charset="0"/>
              <a:buChar char="•"/>
            </a:pPr>
            <a:r>
              <a:rPr lang="sl-SI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Sredstva EIB/EIF…</a:t>
            </a:r>
          </a:p>
          <a:p>
            <a:pPr lvl="1">
              <a:buFont typeface="Arial" pitchFamily="34" charset="0"/>
              <a:buChar char="•"/>
            </a:pPr>
            <a:r>
              <a:rPr lang="sl-SI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Razdrobljenost v slovenskem javno-spodbujevalnem sistemu</a:t>
            </a:r>
          </a:p>
          <a:p>
            <a:pPr lvl="1">
              <a:buFont typeface="Arial" pitchFamily="34" charset="0"/>
              <a:buChar char="•"/>
            </a:pPr>
            <a:endParaRPr lang="sl-SI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sz="105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sl-SI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53B2E-1C3A-40CE-BF77-82D3DE388222}" type="slidenum">
              <a:rPr lang="sl-SI" smtClean="0"/>
              <a:pPr>
                <a:defRPr/>
              </a:pPr>
              <a:t>33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2. Strateška konferenca Slovenija 5.0</a:t>
            </a:r>
            <a:endParaRPr lang="sl-SI" dirty="0"/>
          </a:p>
        </p:txBody>
      </p:sp>
    </p:spTree>
    <p:extLst>
      <p:ext uri="{BB962C8B-B14F-4D97-AF65-F5344CB8AC3E}">
        <p14:creationId xmlns="" xmlns:p14="http://schemas.microsoft.com/office/powerpoint/2010/main" val="33963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6202363" cy="633412"/>
          </a:xfr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sl-SI" sz="2800" b="1" kern="1200" dirty="0">
                <a:solidFill>
                  <a:srgbClr val="B51E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Kako do nas?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5538"/>
            <a:ext cx="8784975" cy="4967287"/>
          </a:xfrm>
        </p:spPr>
        <p:txBody>
          <a:bodyPr/>
          <a:lstStyle/>
          <a:p>
            <a:r>
              <a:rPr lang="sl-SI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Spletna stran SID banke: </a:t>
            </a:r>
            <a:r>
              <a:rPr lang="sl-SI" sz="2400" u="sng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</a:t>
            </a:r>
            <a:r>
              <a:rPr lang="sl-SI" sz="2400" u="sng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://www.sid.si/</a:t>
            </a:r>
          </a:p>
          <a:p>
            <a:pPr marL="0" indent="0">
              <a:buNone/>
            </a:pPr>
            <a:endParaRPr lang="sl-SI" sz="11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E-portal: </a:t>
            </a:r>
            <a:r>
              <a:rPr lang="sl-SI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vloge </a:t>
            </a:r>
            <a:r>
              <a:rPr lang="sl-SI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podjetij SID banka sprejema izključno na spletni strani </a:t>
            </a:r>
            <a:r>
              <a:rPr lang="sl-SI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</a:t>
            </a:r>
            <a:r>
              <a:rPr lang="sl-SI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vloge.sid.si</a:t>
            </a:r>
            <a:endParaRPr lang="sl-SI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sl-SI" sz="10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Posredno financiranje:</a:t>
            </a:r>
          </a:p>
          <a:p>
            <a:pPr marL="0" indent="0">
              <a:buNone/>
            </a:pPr>
            <a:endParaRPr lang="sl-SI" sz="7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361950">
              <a:buNone/>
            </a:pPr>
            <a:r>
              <a:rPr lang="sl-SI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Saša </a:t>
            </a:r>
            <a:r>
              <a:rPr lang="sl-SI" sz="21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Keleman</a:t>
            </a:r>
            <a:r>
              <a:rPr lang="sl-SI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l-SI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direktor oddelka za banke, </a:t>
            </a:r>
            <a:r>
              <a:rPr lang="sl-SI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</a:t>
            </a:r>
            <a:r>
              <a:rPr lang="sl-SI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sl-SI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01/2007-514</a:t>
            </a:r>
          </a:p>
          <a:p>
            <a:pPr marL="0" indent="361950">
              <a:buNone/>
            </a:pPr>
            <a:endParaRPr lang="sl-SI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Neposredno financiranje / EIAH; EFSI:</a:t>
            </a:r>
          </a:p>
          <a:p>
            <a:pPr marL="0" indent="0">
              <a:buNone/>
            </a:pPr>
            <a:endParaRPr lang="sl-SI" sz="7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1950" indent="0">
              <a:buNone/>
            </a:pPr>
            <a:r>
              <a:rPr lang="sl-SI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Monika Mostar, direktorica oddelka za podjetja, tel: 01/2007-530</a:t>
            </a:r>
            <a:endParaRPr lang="sl-SI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1950" indent="0">
              <a:buNone/>
            </a:pPr>
            <a:endParaRPr lang="sl-SI" sz="7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1950" indent="0">
              <a:buNone/>
            </a:pPr>
            <a:r>
              <a:rPr lang="sl-SI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Nadja Cvek, vodja za podjetja, tel: 01/2007-569</a:t>
            </a:r>
            <a:endParaRPr lang="sl-SI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1DB15-62AC-4A4E-B00D-C203D4529292}" type="slidenum">
              <a:rPr lang="sl-SI" smtClean="0"/>
              <a:pPr>
                <a:defRPr/>
              </a:pPr>
              <a:t>34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2. Strateška konferenca Slovenija 5.0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2266770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7584" y="3212976"/>
            <a:ext cx="4073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sl-SI" sz="2800" dirty="0" smtClean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5) Vprašanja in odgovori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1DB15-62AC-4A4E-B00D-C203D4529292}" type="slidenum">
              <a:rPr lang="sl-SI" smtClean="0"/>
              <a:pPr>
                <a:defRPr/>
              </a:pPr>
              <a:t>35</a:t>
            </a:fld>
            <a:endParaRPr lang="sl-S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2. Strateška konferenca Slovenija 5.0</a:t>
            </a:r>
            <a:endParaRPr lang="sl-SI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sl-SI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Poslanstvo SID banke</a:t>
            </a:r>
          </a:p>
        </p:txBody>
      </p:sp>
      <p:pic>
        <p:nvPicPr>
          <p:cNvPr id="4" name="Content Placeholder 3" descr="Copy of si-map3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8596" y="1124744"/>
            <a:ext cx="817585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47664" y="2852936"/>
            <a:ext cx="3816425" cy="2088232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hangingPunct="0">
              <a:lnSpc>
                <a:spcPct val="120000"/>
              </a:lnSpc>
            </a:pPr>
            <a:r>
              <a:rPr lang="sl-SI" i="1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Razvijamo in izvajamo finančnemu trgu dopolnilne dolgoročne finančne storitve in tako spodbujamo konkurenčnost gospodarstva, odpiranje novih delovnih mest ter trajnostni razvoj Slovenije.</a:t>
            </a:r>
            <a:endParaRPr lang="sl-SI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1DB15-62AC-4A4E-B00D-C203D4529292}" type="slidenum">
              <a:rPr lang="sl-SI" smtClean="0"/>
              <a:pPr>
                <a:defRPr/>
              </a:pPr>
              <a:t>36</a:t>
            </a:fld>
            <a:endParaRPr lang="sl-S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2. Strateška konferenca Slovenija 5.0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63145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Content Placeholder 3" descr="images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00375" y="2071688"/>
            <a:ext cx="3292475" cy="3292475"/>
          </a:xfrm>
        </p:spPr>
      </p:pic>
      <p:sp>
        <p:nvSpPr>
          <p:cNvPr id="4" name="TextBox 3"/>
          <p:cNvSpPr txBox="1"/>
          <p:nvPr/>
        </p:nvSpPr>
        <p:spPr>
          <a:xfrm>
            <a:off x="857224" y="1357298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3600" dirty="0" smtClean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Hvala za pozornost</a:t>
            </a:r>
            <a:endParaRPr lang="sr-Latn-CS" sz="36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1DB15-62AC-4A4E-B00D-C203D4529292}" type="slidenum">
              <a:rPr lang="sl-SI" smtClean="0"/>
              <a:pPr>
                <a:defRPr/>
              </a:pPr>
              <a:t>37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2. Strateška konferenca Slovenija 5.0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11190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1368499"/>
          </a:xfrm>
        </p:spPr>
        <p:txBody>
          <a:bodyPr/>
          <a:lstStyle/>
          <a:p>
            <a:pPr marL="514350" indent="-514350">
              <a:spcAft>
                <a:spcPts val="600"/>
              </a:spcAft>
              <a:buAutoNum type="arabicParenR"/>
            </a:pPr>
            <a:r>
              <a:rPr lang="sl-SI" dirty="0" smtClean="0"/>
              <a:t>Nova industrijska politika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spcAft>
                <a:spcPts val="600"/>
              </a:spcAft>
              <a:buNone/>
            </a:pPr>
            <a:endParaRPr lang="sl-SI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53B2E-1C3A-40CE-BF77-82D3DE388222}" type="slidenum">
              <a:rPr lang="sl-SI" smtClean="0"/>
              <a:pPr>
                <a:defRPr/>
              </a:pPr>
              <a:t>4</a:t>
            </a:fld>
            <a:endParaRPr lang="sl-S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2. Strateška konferenca Slovenija 5.0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2052007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sl-SI" sz="2800" kern="1200" dirty="0"/>
              <a:t>Nova industrijska politika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737"/>
            <a:ext cx="8229600" cy="4897214"/>
          </a:xfrm>
          <a:ln>
            <a:noFill/>
          </a:ln>
        </p:spPr>
        <p:txBody>
          <a:bodyPr/>
          <a:lstStyle/>
          <a:p>
            <a:r>
              <a:rPr lang="sl-SI" dirty="0" smtClean="0"/>
              <a:t>   						</a:t>
            </a:r>
            <a:endParaRPr lang="sl-SI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sl-SI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sl-SI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		 </a:t>
            </a:r>
          </a:p>
          <a:p>
            <a:r>
              <a:rPr lang="sl-SI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			</a:t>
            </a:r>
            <a:endParaRPr lang="sl-SI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sl-SI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r>
              <a:rPr lang="sl-SI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	</a:t>
            </a:r>
            <a:endParaRPr lang="sl-SI" sz="1600" b="1" dirty="0"/>
          </a:p>
          <a:p>
            <a:r>
              <a:rPr lang="sl-SI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	Linearni model:</a:t>
            </a:r>
            <a:r>
              <a:rPr lang="sl-SI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sl-SI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vzemi</a:t>
            </a:r>
          </a:p>
          <a:p>
            <a:r>
              <a:rPr lang="sl-SI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			naredi</a:t>
            </a:r>
          </a:p>
          <a:p>
            <a:r>
              <a:rPr lang="sl-SI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			odvrzi</a:t>
            </a:r>
          </a:p>
          <a:p>
            <a:r>
              <a:rPr lang="sl-SI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			</a:t>
            </a:r>
            <a:endParaRPr lang="sl-SI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sl-SI" sz="1500" dirty="0"/>
          </a:p>
          <a:p>
            <a:endParaRPr lang="sl-SI" sz="15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sl-SI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							</a:t>
            </a:r>
            <a:endParaRPr lang="sl-SI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sl-SI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sl-SI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1196752"/>
            <a:ext cx="28083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Industrializacija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635896" y="1196752"/>
            <a:ext cx="1008112" cy="14401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635896" y="1556792"/>
            <a:ext cx="100811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635896" y="1772816"/>
            <a:ext cx="1008112" cy="7200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16016" y="13407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konkurenčno</a:t>
            </a:r>
            <a:r>
              <a:rPr lang="sl-SI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6016" y="98072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odgovorno</a:t>
            </a:r>
            <a:r>
              <a:rPr lang="sl-SI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sl-SI" b="1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6016" y="162880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trajnostno</a:t>
            </a:r>
            <a:r>
              <a:rPr lang="sl-SI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9672" y="3573016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KROŽNI MODEL GOSPODARJENJA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95736" y="4365104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ZAPIRANJE ZANKE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04048" y="4149080"/>
            <a:ext cx="158417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sz="160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snovi/viri</a:t>
            </a:r>
          </a:p>
          <a:p>
            <a:pPr>
              <a:buFont typeface="Arial" pitchFamily="34" charset="0"/>
              <a:buChar char="•"/>
            </a:pPr>
            <a:r>
              <a:rPr lang="sl-SI" sz="160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proizvodnja</a:t>
            </a:r>
          </a:p>
          <a:p>
            <a:pPr>
              <a:buFont typeface="Arial" pitchFamily="34" charset="0"/>
              <a:buChar char="•"/>
            </a:pPr>
            <a:r>
              <a:rPr lang="sl-SI" sz="160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potrošnja</a:t>
            </a:r>
          </a:p>
          <a:p>
            <a:pPr>
              <a:buFont typeface="Arial" pitchFamily="34" charset="0"/>
              <a:buChar char="•"/>
            </a:pPr>
            <a:r>
              <a:rPr lang="sl-SI" sz="160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odpadki</a:t>
            </a:r>
          </a:p>
          <a:p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7544" y="5301208"/>
            <a:ext cx="77048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sl-SI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 OBRAVNAVO VSEH FAZ V ŽIVLJENSKEM CIKLU VSAKEGA PRODUKTA</a:t>
            </a:r>
          </a:p>
          <a:p>
            <a:endParaRPr lang="sl-SI" sz="2000" dirty="0">
              <a:solidFill>
                <a:srgbClr val="000000"/>
              </a:solidFill>
            </a:endParaRPr>
          </a:p>
        </p:txBody>
      </p:sp>
      <p:sp>
        <p:nvSpPr>
          <p:cNvPr id="38" name="Curved Left Arrow 37"/>
          <p:cNvSpPr/>
          <p:nvPr/>
        </p:nvSpPr>
        <p:spPr>
          <a:xfrm>
            <a:off x="5868144" y="3068960"/>
            <a:ext cx="1512168" cy="864096"/>
          </a:xfrm>
          <a:prstGeom prst="curvedLeftArrow">
            <a:avLst>
              <a:gd name="adj1" fmla="val 10415"/>
              <a:gd name="adj2" fmla="val 26261"/>
              <a:gd name="adj3" fmla="val 54516"/>
            </a:avLst>
          </a:prstGeom>
          <a:solidFill>
            <a:schemeClr val="accent3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000000"/>
              </a:solidFill>
            </a:endParaRPr>
          </a:p>
        </p:txBody>
      </p:sp>
      <p:sp>
        <p:nvSpPr>
          <p:cNvPr id="39" name="Curved Left Arrow 38"/>
          <p:cNvSpPr/>
          <p:nvPr/>
        </p:nvSpPr>
        <p:spPr>
          <a:xfrm flipH="1">
            <a:off x="251520" y="3717032"/>
            <a:ext cx="1368152" cy="864096"/>
          </a:xfrm>
          <a:prstGeom prst="curvedLeftArrow">
            <a:avLst>
              <a:gd name="adj1" fmla="val 10415"/>
              <a:gd name="adj2" fmla="val 26261"/>
              <a:gd name="adj3" fmla="val 46645"/>
            </a:avLst>
          </a:prstGeom>
          <a:solidFill>
            <a:schemeClr val="accent3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11760" y="1988840"/>
            <a:ext cx="4032448" cy="338554"/>
          </a:xfrm>
          <a:prstGeom prst="rect">
            <a:avLst/>
          </a:prstGeom>
          <a:ln/>
        </p:spPr>
        <p:style>
          <a:lnRef idx="0">
            <a:schemeClr val="accent5"/>
          </a:lnRef>
          <a:fillRef idx="1002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sz="1600" b="1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INDUSTRIJA V SIMBIOZI Z NARAVO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2803-3775-4E0E-991E-4B62C8D042D9}" type="slidenum">
              <a:rPr lang="sl-SI" smtClean="0"/>
              <a:pPr/>
              <a:t>5</a:t>
            </a:fld>
            <a:endParaRPr lang="sl-SI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2. Strateška konferenca Slovenija 5.0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14016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sl-SI" sz="2800" kern="1200" dirty="0"/>
              <a:t>Trgi in spodbude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5">
                <a:lumMod val="90000"/>
              </a:schemeClr>
            </a:solidFill>
          </a:ln>
        </p:spPr>
        <p:txBody>
          <a:bodyPr/>
          <a:lstStyle/>
          <a:p>
            <a:r>
              <a:rPr lang="sl-SI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Tržni signali ne zadostujejo več oz. niso dovolj za to, da bi začeli spremembe</a:t>
            </a:r>
          </a:p>
          <a:p>
            <a:endParaRPr lang="sl-SI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sl-SI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-180000">
              <a:spcBef>
                <a:spcPts val="600"/>
              </a:spcBef>
            </a:pPr>
            <a:r>
              <a:rPr lang="sl-SI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EU – EK</a:t>
            </a:r>
            <a:r>
              <a:rPr lang="sl-SI" sz="1800" dirty="0" smtClean="0"/>
              <a:t> </a:t>
            </a:r>
            <a:r>
              <a:rPr lang="sl-SI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sl-SI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CELOVIT AKCIJSKI </a:t>
            </a:r>
            <a:r>
              <a:rPr lang="sl-SI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NAČRT ZA KROŽNO GOSPODARSTVO</a:t>
            </a:r>
            <a:r>
              <a:rPr lang="sl-SI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sl-SI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(3.12.2015</a:t>
            </a:r>
            <a:r>
              <a:rPr lang="sl-SI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indent="-180000">
              <a:spcBef>
                <a:spcPts val="600"/>
              </a:spcBef>
            </a:pPr>
            <a:r>
              <a:rPr lang="sl-SI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-spremenjena zakonodaja</a:t>
            </a:r>
          </a:p>
          <a:p>
            <a:pPr indent="-180000">
              <a:spcBef>
                <a:spcPts val="600"/>
              </a:spcBef>
            </a:pPr>
            <a:r>
              <a:rPr lang="sl-SI" sz="1800" dirty="0" smtClean="0"/>
              <a:t>		-financiranje</a:t>
            </a:r>
          </a:p>
          <a:p>
            <a:pPr indent="-180000" algn="ctr">
              <a:spcBef>
                <a:spcPts val="600"/>
              </a:spcBef>
            </a:pPr>
            <a:r>
              <a:rPr lang="sl-SI" sz="1800" b="1" dirty="0" smtClean="0"/>
              <a:t>NOVO FINANCIRANJE</a:t>
            </a:r>
            <a:endParaRPr lang="sl-SI" sz="1800" b="1" dirty="0" smtClean="0"/>
          </a:p>
          <a:p>
            <a:pPr indent="-180000">
              <a:spcBef>
                <a:spcPts val="600"/>
              </a:spcBef>
            </a:pPr>
            <a:endParaRPr lang="sl-SI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-180000">
              <a:spcBef>
                <a:spcPts val="600"/>
              </a:spcBef>
            </a:pPr>
            <a:endParaRPr lang="sl-SI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-180000">
              <a:spcBef>
                <a:spcPts val="600"/>
              </a:spcBef>
            </a:pPr>
            <a:r>
              <a:rPr lang="sl-SI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</a:p>
          <a:p>
            <a:endParaRPr lang="sl-SI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sl-SI" sz="1800" dirty="0"/>
          </a:p>
        </p:txBody>
      </p:sp>
      <p:sp>
        <p:nvSpPr>
          <p:cNvPr id="6" name="Rectangle 5"/>
          <p:cNvSpPr/>
          <p:nvPr/>
        </p:nvSpPr>
        <p:spPr>
          <a:xfrm>
            <a:off x="467544" y="4365104"/>
            <a:ext cx="86764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>
              <a:spcBef>
                <a:spcPts val="0"/>
              </a:spcBef>
            </a:pPr>
            <a:endParaRPr lang="sl-SI" dirty="0" smtClean="0">
              <a:solidFill>
                <a:srgbClr val="00457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</a:pPr>
            <a:r>
              <a:rPr lang="sl-SI" sz="160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(6,5, </a:t>
            </a:r>
            <a:r>
              <a:rPr lang="sl-SI" sz="1600" dirty="0" err="1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mlrd</a:t>
            </a:r>
            <a:r>
              <a:rPr lang="sl-SI" sz="160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EUR prihrankov materialov, 2-4% znižanje emisij toplogrednih plinov, novi materiali novi produkti in storitve,… - snovna in energetska učinkovitost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3645024"/>
            <a:ext cx="8064896" cy="338554"/>
          </a:xfrm>
          <a:prstGeom prst="rect">
            <a:avLst/>
          </a:prstGeom>
          <a:solidFill>
            <a:schemeClr val="accent5"/>
          </a:solidFill>
          <a:ln w="19050">
            <a:solidFill>
              <a:schemeClr val="accent1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sl-SI" sz="160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Začetni </a:t>
            </a:r>
            <a:r>
              <a:rPr lang="sl-SI" sz="1600" dirty="0" err="1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imput</a:t>
            </a:r>
            <a:r>
              <a:rPr lang="sl-SI" sz="160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650 mio EUR Obzorje 2020 (5,5 </a:t>
            </a:r>
            <a:r>
              <a:rPr lang="sl-SI" sz="1600" dirty="0" err="1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mlrd</a:t>
            </a:r>
            <a:r>
              <a:rPr lang="sl-SI" sz="160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iz strukturnih/kohezijskih skladov)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3768" y="1844824"/>
            <a:ext cx="3600400" cy="369332"/>
          </a:xfrm>
          <a:prstGeom prst="rect">
            <a:avLst/>
          </a:prstGeom>
          <a:solidFill>
            <a:schemeClr val="accent5"/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sl-SI" b="1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POTREBNE SPODBUDE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771800" y="3284984"/>
            <a:ext cx="504056" cy="216024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7584" y="4149080"/>
            <a:ext cx="7051135" cy="307777"/>
          </a:xfrm>
          <a:prstGeom prst="rect">
            <a:avLst/>
          </a:prstGeom>
          <a:solidFill>
            <a:schemeClr val="accent5"/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sl-SI" sz="1400" b="1" dirty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 TEM USTVARITI PRVO DODANO VREDNOST DO 2020 V EU </a:t>
            </a:r>
            <a:r>
              <a:rPr lang="sl-SI" sz="1400" b="1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INDUSTRIJI</a:t>
            </a:r>
            <a:endParaRPr lang="sl-SI" sz="1400" b="1" dirty="0">
              <a:solidFill>
                <a:srgbClr val="00457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5343833"/>
            <a:ext cx="8208912" cy="307777"/>
          </a:xfrm>
          <a:prstGeom prst="rect">
            <a:avLst/>
          </a:prstGeom>
          <a:solidFill>
            <a:schemeClr val="accent5"/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sl-SI" sz="1400" b="1" dirty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 2030 DEJANSKA SPREMEMBA INDUSTRIJE V SMERI </a:t>
            </a:r>
            <a:r>
              <a:rPr lang="sl-SI" sz="1400" b="1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KROŽNEGA GOSPODARSTVA</a:t>
            </a:r>
            <a:endParaRPr lang="sl-SI" sz="1400" b="1" dirty="0">
              <a:solidFill>
                <a:srgbClr val="00457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2803-3775-4E0E-991E-4B62C8D042D9}" type="slidenum">
              <a:rPr lang="sl-SI" smtClean="0"/>
              <a:pPr/>
              <a:t>6</a:t>
            </a:fld>
            <a:endParaRPr lang="sl-SI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2. Strateška konferenca Slovenija 5.0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411519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sl-SI" sz="2800" kern="1200" dirty="0"/>
              <a:t>Krožno gospodarstvo kot priložnost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spcBef>
                <a:spcPts val="0"/>
              </a:spcBef>
            </a:pPr>
            <a:r>
              <a:rPr lang="sl-SI" sz="2000" dirty="0" smtClean="0"/>
              <a:t>Krožno gospodarstvo zahteva raziskave in inovacije potrebne za  konkurenčnost in uspešnost evropske industrije:</a:t>
            </a:r>
          </a:p>
          <a:p>
            <a:pPr marL="0">
              <a:spcBef>
                <a:spcPts val="0"/>
              </a:spcBef>
            </a:pPr>
            <a:endParaRPr lang="sl-SI" sz="2000" dirty="0" smtClean="0"/>
          </a:p>
          <a:p>
            <a:pPr>
              <a:buFont typeface="Arial" pitchFamily="34" charset="0"/>
              <a:buChar char="•"/>
            </a:pPr>
            <a:r>
              <a:rPr lang="sl-SI" sz="2000" dirty="0" smtClean="0"/>
              <a:t>Izboljšani industrijski procesi in upravljanje z viri in odpadki</a:t>
            </a:r>
          </a:p>
          <a:p>
            <a:pPr>
              <a:buFont typeface="Arial" pitchFamily="34" charset="0"/>
              <a:buChar char="•"/>
            </a:pPr>
            <a:r>
              <a:rPr lang="sl-SI" sz="2000" dirty="0" smtClean="0"/>
              <a:t>Boljše oblikovanje produktov</a:t>
            </a:r>
          </a:p>
          <a:p>
            <a:pPr>
              <a:buFont typeface="Arial" pitchFamily="34" charset="0"/>
              <a:buChar char="•"/>
            </a:pPr>
            <a:r>
              <a:rPr lang="sl-SI" sz="2000" dirty="0" smtClean="0"/>
              <a:t>Inovativni industrijski procesi</a:t>
            </a:r>
          </a:p>
          <a:p>
            <a:pPr>
              <a:buFont typeface="Arial" pitchFamily="34" charset="0"/>
              <a:buChar char="•"/>
            </a:pPr>
            <a:r>
              <a:rPr lang="sl-SI" sz="2000" dirty="0" smtClean="0"/>
              <a:t>Oblikovanje iniciativ in kazalcev za merjenje tako v industriji kot pri potrošnikih</a:t>
            </a:r>
          </a:p>
          <a:p>
            <a:pPr>
              <a:buFont typeface="Arial" pitchFamily="34" charset="0"/>
              <a:buChar char="•"/>
            </a:pPr>
            <a:r>
              <a:rPr lang="sl-SI" sz="2000" dirty="0" smtClean="0"/>
              <a:t>Itd.</a:t>
            </a:r>
          </a:p>
          <a:p>
            <a:pPr>
              <a:buFontTx/>
              <a:buChar char="-"/>
            </a:pPr>
            <a:endParaRPr lang="sl-SI" sz="2000" dirty="0"/>
          </a:p>
        </p:txBody>
      </p:sp>
      <p:sp>
        <p:nvSpPr>
          <p:cNvPr id="4" name="Rectangle 3"/>
          <p:cNvSpPr/>
          <p:nvPr/>
        </p:nvSpPr>
        <p:spPr>
          <a:xfrm>
            <a:off x="971600" y="4725144"/>
            <a:ext cx="734481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TAKO SE BODO USTVARJALE NOVE POSLOVNE PRILOŽNOSTI, </a:t>
            </a:r>
          </a:p>
          <a:p>
            <a:pPr algn="ctr"/>
            <a:r>
              <a:rPr lang="sl-SI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 NAJ BI PRIVABILE ZASEBNO IN JAVNO FINANCIRANJE.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2803-3775-4E0E-991E-4B62C8D042D9}" type="slidenum">
              <a:rPr lang="sl-SI" smtClean="0"/>
              <a:pPr/>
              <a:t>7</a:t>
            </a:fld>
            <a:endParaRPr lang="sl-S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2. Strateška konferenca Slovenija 5.0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38611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4" y="115888"/>
            <a:ext cx="6841455" cy="792162"/>
          </a:xfr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sl-SI" sz="2800" kern="1200" dirty="0"/>
              <a:t>EU pobuda Industrija 2020 v krožno gospodarstvo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413"/>
            <a:ext cx="8302377" cy="4896891"/>
          </a:xfrm>
        </p:spPr>
        <p:txBody>
          <a:bodyPr/>
          <a:lstStyle/>
          <a:p>
            <a:r>
              <a:rPr lang="sl-SI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Z</a:t>
            </a:r>
            <a:r>
              <a:rPr lang="sl-SI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izvedbo teh ciljev potrebne javne in zasebne investicije</a:t>
            </a:r>
          </a:p>
          <a:p>
            <a:pPr>
              <a:buFont typeface="Arial" pitchFamily="34" charset="0"/>
              <a:buChar char="•"/>
            </a:pPr>
            <a:r>
              <a:rPr lang="sl-SI" sz="1600" b="1" dirty="0" smtClean="0"/>
              <a:t>O</a:t>
            </a:r>
            <a:r>
              <a:rPr lang="sl-SI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bstoječi instrumenti</a:t>
            </a:r>
          </a:p>
          <a:p>
            <a:endParaRPr lang="sl-SI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sl-SI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sl-SI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endParaRPr lang="sl-SI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l-SI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Novi instrumenti</a:t>
            </a:r>
          </a:p>
          <a:p>
            <a:r>
              <a:rPr lang="sl-SI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sl-SI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endParaRPr lang="sl-SI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sl-SI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sl-SI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EU in EIB ter Evropsko svetovalno vozlišče za spodbujanje, pripravo in pridobitev finančnih sredstev za podporo razvoju projektov pomembnih za krožno gospodarstvo (snovna/energetska učinkovitost, okolje, inovacije,…)</a:t>
            </a:r>
          </a:p>
          <a:p>
            <a:endParaRPr lang="sl-SI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sl-SI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PLATFORMA ZA FINANCIRANJE KROŽNEGA GOSPODARSTVA 2016 </a:t>
            </a:r>
          </a:p>
          <a:p>
            <a:pPr algn="ctr"/>
            <a:r>
              <a:rPr lang="sl-SI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EIB – NRB – INDUSTRIJA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67944" y="1628800"/>
            <a:ext cx="3528392" cy="145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l-SI" sz="160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Pobuda Obzorje 2020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l-SI" sz="160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Program za konkurenčnost podjetij MSP/COSME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l-SI" sz="160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Strukturni in kohezijski skladi</a:t>
            </a:r>
          </a:p>
          <a:p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419872" y="1772816"/>
            <a:ext cx="360040" cy="144016"/>
          </a:xfrm>
          <a:prstGeom prst="rightArrow">
            <a:avLst/>
          </a:prstGeom>
          <a:solidFill>
            <a:schemeClr val="accent3"/>
          </a:solidFill>
          <a:ln w="19050">
            <a:solidFill>
              <a:schemeClr val="accent5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2780928"/>
            <a:ext cx="5976664" cy="120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l-SI" sz="160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Sklad za strateške naložbe EFSI (Naložbeni plan za Evropo)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l-SI" sz="160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Evropsko svetovalno vozlišče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l-SI" sz="1600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Finančni inženiring z NRB</a:t>
            </a:r>
          </a:p>
          <a:p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699792" y="2924944"/>
            <a:ext cx="432048" cy="144016"/>
          </a:xfrm>
          <a:prstGeom prst="rightArrow">
            <a:avLst/>
          </a:prstGeom>
          <a:solidFill>
            <a:schemeClr val="accent3"/>
          </a:solidFill>
          <a:ln w="19050">
            <a:solidFill>
              <a:schemeClr val="accent5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5733256"/>
            <a:ext cx="8136904" cy="3385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sl-SI" sz="1600" b="1" dirty="0" smtClean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SID BANKA JE SLOVENSKO SVETOVALNO VOZLIŠČE PO SPORAZUMU Z EIB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2803-3775-4E0E-991E-4B62C8D042D9}" type="slidenum">
              <a:rPr lang="sl-SI" smtClean="0"/>
              <a:pPr/>
              <a:t>8</a:t>
            </a:fld>
            <a:endParaRPr lang="sl-SI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2. Strateška konferenca Slovenija 5.0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54612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1224483"/>
          </a:xfrm>
        </p:spPr>
        <p:txBody>
          <a:bodyPr/>
          <a:lstStyle/>
          <a:p>
            <a:pPr marL="514350" indent="-514350">
              <a:spcAft>
                <a:spcPts val="600"/>
              </a:spcAft>
            </a:pPr>
            <a:r>
              <a:rPr lang="sl-SI" sz="2800" dirty="0" smtClean="0"/>
              <a:t>2)	Naložbeni </a:t>
            </a:r>
            <a:r>
              <a:rPr lang="sl-SI" sz="2800" dirty="0" smtClean="0"/>
              <a:t>plan za Evropo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spcAft>
                <a:spcPts val="600"/>
              </a:spcAft>
              <a:buNone/>
            </a:pPr>
            <a:endParaRPr lang="sl-SI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Ljubljana 11. 12. 2015</a:t>
            </a:r>
            <a:endParaRPr lang="sl-S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2803-3775-4E0E-991E-4B62C8D042D9}" type="slidenum">
              <a:rPr lang="sl-SI" smtClean="0"/>
              <a:pPr/>
              <a:t>9</a:t>
            </a:fld>
            <a:endParaRPr lang="sl-S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2. Strateška konferenca Slovenija 5.0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05200700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IDslo_z_naslovnico">
  <a:themeElements>
    <a:clrScheme name="SIDslo_z_naslovni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Dslo_z_naslovnic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IDslo_z_naslovni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slo_z_naslovni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slo_z_naslovni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slo_z_naslovni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slo_z_naslovni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slo_z_naslovni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slo_z_naslovni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slo_z_naslovni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slo_z_naslovni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slo_z_naslovni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slo_z_naslovni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slo_z_naslovni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15927</TotalTime>
  <Words>2662</Words>
  <Application>Microsoft Office PowerPoint</Application>
  <PresentationFormat>On-screen Show (4:3)</PresentationFormat>
  <Paragraphs>479</Paragraphs>
  <Slides>37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Blank</vt:lpstr>
      <vt:lpstr>SIDslo_z_naslovnico</vt:lpstr>
      <vt:lpstr>1_Blank</vt:lpstr>
      <vt:lpstr>2_Blank</vt:lpstr>
      <vt:lpstr>  Krožno gospodarstvo in program EU za strateške naložbe –  namen, inštrumenti, deležniki!   </vt:lpstr>
      <vt:lpstr>Učinki SID banke 2014</vt:lpstr>
      <vt:lpstr>Kazalo</vt:lpstr>
      <vt:lpstr>Slide 4</vt:lpstr>
      <vt:lpstr>Nova industrijska politika</vt:lpstr>
      <vt:lpstr>Trgi in spodbude</vt:lpstr>
      <vt:lpstr>Krožno gospodarstvo kot priložnost</vt:lpstr>
      <vt:lpstr>EU pobuda Industrija 2020 v krožno gospodarstvo</vt:lpstr>
      <vt:lpstr>Slide 9</vt:lpstr>
      <vt:lpstr>Naložbeni plan za Evropo</vt:lpstr>
      <vt:lpstr>Naložbeni plan za Evropo</vt:lpstr>
      <vt:lpstr>1. EFSI</vt:lpstr>
      <vt:lpstr>EFSI</vt:lpstr>
      <vt:lpstr>Slide 14</vt:lpstr>
      <vt:lpstr>Razvojne banke v EFSI</vt:lpstr>
      <vt:lpstr>Slide 16</vt:lpstr>
      <vt:lpstr>Slide 17</vt:lpstr>
      <vt:lpstr>EIAH</vt:lpstr>
      <vt:lpstr>Slide 19</vt:lpstr>
      <vt:lpstr>Slide 20</vt:lpstr>
      <vt:lpstr>Primer fokusiranega pristopa – avtomobilska industrija</vt:lpstr>
      <vt:lpstr>Slovenska Strategija pametne specializacije</vt:lpstr>
      <vt:lpstr>Način vključevanja SID banke</vt:lpstr>
      <vt:lpstr>Energetsko pogodbeništvo</vt:lpstr>
      <vt:lpstr>Neposredno financiranje</vt:lpstr>
      <vt:lpstr>Slide 26</vt:lpstr>
      <vt:lpstr>Podpora izvozu</vt:lpstr>
      <vt:lpstr>SID banka</vt:lpstr>
      <vt:lpstr>Slide 29</vt:lpstr>
      <vt:lpstr>Finančni viri kot vzvod za gospodarsko rast</vt:lpstr>
      <vt:lpstr>Dezinvestiranje - investiranje</vt:lpstr>
      <vt:lpstr>EFSI za industrijo</vt:lpstr>
      <vt:lpstr>Ključna problema</vt:lpstr>
      <vt:lpstr>Kako do nas?</vt:lpstr>
      <vt:lpstr>Slide 35</vt:lpstr>
      <vt:lpstr>Poslanstvo SID banke</vt:lpstr>
      <vt:lpstr>Slide 37</vt:lpstr>
    </vt:vector>
  </TitlesOfParts>
  <Company>Slovenska Izvozna Družba d.d.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SIDbanka Poročilo o poteku</dc:title>
  <dc:creator>kalanuros</dc:creator>
  <cp:lastModifiedBy>Nina Josipovič</cp:lastModifiedBy>
  <cp:revision>1157</cp:revision>
  <cp:lastPrinted>2015-12-09T13:08:42Z</cp:lastPrinted>
  <dcterms:created xsi:type="dcterms:W3CDTF">2005-09-23T05:59:24Z</dcterms:created>
  <dcterms:modified xsi:type="dcterms:W3CDTF">2015-12-11T07:37:06Z</dcterms:modified>
</cp:coreProperties>
</file>